
<file path=[Content_Types].xml><?xml version="1.0" encoding="utf-8"?>
<Types xmlns="http://schemas.openxmlformats.org/package/2006/content-types">
  <Default Extension="jpeg" ContentType="image/jpe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59"/>
  </p:handoutMasterIdLst>
  <p:sldIdLst>
    <p:sldId id="277" r:id="rId3"/>
    <p:sldId id="474" r:id="rId4"/>
    <p:sldId id="421" r:id="rId5"/>
    <p:sldId id="422" r:id="rId7"/>
    <p:sldId id="423" r:id="rId8"/>
    <p:sldId id="424" r:id="rId9"/>
    <p:sldId id="425" r:id="rId10"/>
    <p:sldId id="426" r:id="rId11"/>
    <p:sldId id="427" r:id="rId12"/>
    <p:sldId id="428" r:id="rId13"/>
    <p:sldId id="429" r:id="rId14"/>
    <p:sldId id="430" r:id="rId15"/>
    <p:sldId id="431" r:id="rId16"/>
    <p:sldId id="432"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46" r:id="rId31"/>
    <p:sldId id="447" r:id="rId32"/>
    <p:sldId id="448"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61" r:id="rId46"/>
    <p:sldId id="462" r:id="rId47"/>
    <p:sldId id="463" r:id="rId48"/>
    <p:sldId id="464" r:id="rId49"/>
    <p:sldId id="465" r:id="rId50"/>
    <p:sldId id="466" r:id="rId51"/>
    <p:sldId id="467" r:id="rId52"/>
    <p:sldId id="468" r:id="rId53"/>
    <p:sldId id="469" r:id="rId54"/>
    <p:sldId id="470" r:id="rId55"/>
    <p:sldId id="471" r:id="rId56"/>
    <p:sldId id="472" r:id="rId57"/>
    <p:sldId id="475" r:id="rId5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DF9"/>
    <a:srgbClr val="1D41D5"/>
    <a:srgbClr val="F89DFC"/>
    <a:srgbClr val="EAEAEA"/>
    <a:srgbClr val="E4B6E8"/>
    <a:srgbClr val="CCFF99"/>
    <a:srgbClr val="CC99FF"/>
    <a:srgbClr val="FF99FF"/>
    <a:srgbClr val="8BED83"/>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2252" autoAdjust="0"/>
  </p:normalViewPr>
  <p:slideViewPr>
    <p:cSldViewPr>
      <p:cViewPr varScale="1">
        <p:scale>
          <a:sx n="84" d="100"/>
          <a:sy n="84" d="100"/>
        </p:scale>
        <p:origin x="1518" y="78"/>
      </p:cViewPr>
      <p:guideLst>
        <p:guide orient="horz" pos="2205"/>
        <p:guide pos="29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9" d="100"/>
          <a:sy n="79" d="100"/>
        </p:scale>
        <p:origin x="-1434" y="-84"/>
      </p:cViewPr>
      <p:guideLst>
        <p:guide orient="horz" pos="2940"/>
        <p:guide pos="2247"/>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notesMaster" Target="notesMasters/notesMaster1.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42B74CAB-860A-419A-B23A-2ED888029160}"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1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91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D96052E-4BB6-4393-85F3-C876D27938AD}"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0419" name="Rectangle 2"/>
          <p:cNvSpPr>
            <a:spLocks noRot="1" noTextEdit="1"/>
          </p:cNvSpPr>
          <p:nvPr>
            <p:ph type="sldImg"/>
          </p:nvPr>
        </p:nvSpPr>
        <p:spPr/>
      </p:sp>
      <p:sp>
        <p:nvSpPr>
          <p:cNvPr id="60420"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9635" name="Rectangle 2"/>
          <p:cNvSpPr>
            <a:spLocks noRot="1" noTextEdit="1"/>
          </p:cNvSpPr>
          <p:nvPr>
            <p:ph type="sldImg"/>
          </p:nvPr>
        </p:nvSpPr>
        <p:spPr/>
      </p:sp>
      <p:sp>
        <p:nvSpPr>
          <p:cNvPr id="69636"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0659" name="Rectangle 2"/>
          <p:cNvSpPr>
            <a:spLocks noRot="1" noTextEdit="1"/>
          </p:cNvSpPr>
          <p:nvPr>
            <p:ph type="sldImg"/>
          </p:nvPr>
        </p:nvSpPr>
        <p:spPr/>
      </p:sp>
      <p:sp>
        <p:nvSpPr>
          <p:cNvPr id="70660"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1683" name="Rectangle 2"/>
          <p:cNvSpPr>
            <a:spLocks noRot="1" noTextEdit="1"/>
          </p:cNvSpPr>
          <p:nvPr>
            <p:ph type="sldImg"/>
          </p:nvPr>
        </p:nvSpPr>
        <p:spPr/>
      </p:sp>
      <p:sp>
        <p:nvSpPr>
          <p:cNvPr id="71684"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2707" name="Rectangle 2"/>
          <p:cNvSpPr>
            <a:spLocks noRot="1" noTextEdit="1"/>
          </p:cNvSpPr>
          <p:nvPr>
            <p:ph type="sldImg"/>
          </p:nvPr>
        </p:nvSpPr>
        <p:spPr/>
      </p:sp>
      <p:sp>
        <p:nvSpPr>
          <p:cNvPr id="72708"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3731" name="Rectangle 2"/>
          <p:cNvSpPr>
            <a:spLocks noRot="1" noTextEdit="1"/>
          </p:cNvSpPr>
          <p:nvPr>
            <p:ph type="sldImg"/>
          </p:nvPr>
        </p:nvSpPr>
        <p:spPr/>
      </p:sp>
      <p:sp>
        <p:nvSpPr>
          <p:cNvPr id="73732"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4755" name="Rectangle 2"/>
          <p:cNvSpPr>
            <a:spLocks noRot="1" noTextEdit="1"/>
          </p:cNvSpPr>
          <p:nvPr>
            <p:ph type="sldImg"/>
          </p:nvPr>
        </p:nvSpPr>
        <p:spPr/>
      </p:sp>
      <p:sp>
        <p:nvSpPr>
          <p:cNvPr id="74756"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5779" name="Rectangle 2"/>
          <p:cNvSpPr>
            <a:spLocks noRot="1" noTextEdit="1"/>
          </p:cNvSpPr>
          <p:nvPr>
            <p:ph type="sldImg"/>
          </p:nvPr>
        </p:nvSpPr>
        <p:spPr/>
      </p:sp>
      <p:sp>
        <p:nvSpPr>
          <p:cNvPr id="75780"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6803" name="Rectangle 2"/>
          <p:cNvSpPr>
            <a:spLocks noRot="1" noTextEdit="1"/>
          </p:cNvSpPr>
          <p:nvPr>
            <p:ph type="sldImg"/>
          </p:nvPr>
        </p:nvSpPr>
        <p:spPr/>
      </p:sp>
      <p:sp>
        <p:nvSpPr>
          <p:cNvPr id="76804"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7827" name="Rectangle 2"/>
          <p:cNvSpPr>
            <a:spLocks noRot="1" noTextEdit="1"/>
          </p:cNvSpPr>
          <p:nvPr>
            <p:ph type="sldImg"/>
          </p:nvPr>
        </p:nvSpPr>
        <p:spPr/>
      </p:sp>
      <p:sp>
        <p:nvSpPr>
          <p:cNvPr id="77828"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8851" name="Rectangle 2"/>
          <p:cNvSpPr>
            <a:spLocks noRot="1" noTextEdit="1"/>
          </p:cNvSpPr>
          <p:nvPr>
            <p:ph type="sldImg"/>
          </p:nvPr>
        </p:nvSpPr>
        <p:spPr/>
      </p:sp>
      <p:sp>
        <p:nvSpPr>
          <p:cNvPr id="78852" name="Rectangle 3"/>
          <p:cNvSpPr>
            <a:spLocks noGrp="1"/>
          </p:cNvSpPr>
          <p:nvPr>
            <p:ph type="body" idx="1"/>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1443" name="Rectangle 2"/>
          <p:cNvSpPr>
            <a:spLocks noRot="1" noTextEdit="1"/>
          </p:cNvSpPr>
          <p:nvPr>
            <p:ph type="sldImg"/>
          </p:nvPr>
        </p:nvSpPr>
        <p:spPr/>
      </p:sp>
      <p:sp>
        <p:nvSpPr>
          <p:cNvPr id="61444"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9875" name="Rectangle 2"/>
          <p:cNvSpPr>
            <a:spLocks noRot="1" noTextEdit="1"/>
          </p:cNvSpPr>
          <p:nvPr>
            <p:ph type="sldImg"/>
          </p:nvPr>
        </p:nvSpPr>
        <p:spPr/>
      </p:sp>
      <p:sp>
        <p:nvSpPr>
          <p:cNvPr id="79876"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80899" name="Rectangle 2"/>
          <p:cNvSpPr>
            <a:spLocks noRot="1" noTextEdit="1"/>
          </p:cNvSpPr>
          <p:nvPr>
            <p:ph type="sldImg"/>
          </p:nvPr>
        </p:nvSpPr>
        <p:spPr/>
      </p:sp>
      <p:sp>
        <p:nvSpPr>
          <p:cNvPr id="80900"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81923" name="Rectangle 2"/>
          <p:cNvSpPr>
            <a:spLocks noRot="1" noTextEdit="1"/>
          </p:cNvSpPr>
          <p:nvPr>
            <p:ph type="sldImg"/>
          </p:nvPr>
        </p:nvSpPr>
        <p:spPr/>
      </p:sp>
      <p:sp>
        <p:nvSpPr>
          <p:cNvPr id="81924"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82947" name="Rectangle 2"/>
          <p:cNvSpPr>
            <a:spLocks noRot="1" noTextEdit="1"/>
          </p:cNvSpPr>
          <p:nvPr>
            <p:ph type="sldImg"/>
          </p:nvPr>
        </p:nvSpPr>
        <p:spPr/>
      </p:sp>
      <p:sp>
        <p:nvSpPr>
          <p:cNvPr id="82948" name="Rectangle 3"/>
          <p:cNvSpPr>
            <a:spLocks noGrp="1"/>
          </p:cNvSpPr>
          <p:nvPr>
            <p:ph type="body" idx="1"/>
          </p:nvPr>
        </p:nvSpPr>
        <p:spPr>
          <a:xfrm>
            <a:off x="914400" y="4343400"/>
            <a:ext cx="5029200" cy="4114800"/>
          </a:xfrm>
        </p:spPr>
        <p:txBody>
          <a:bodyPr wrap="square" lIns="91440" tIns="45720" rIns="91440" bIns="45720" anchor="t"/>
          <a:p>
            <a:pPr lvl="0" eaLnBrk="1" hangingPunct="1"/>
            <a:r>
              <a:rPr lang="en-US" altLang="zh-CN" dirty="0">
                <a:latin typeface="Palatino-Roman" charset="-122"/>
                <a:ea typeface="Palatino-Roman" charset="-122"/>
              </a:rPr>
              <a:t>?1 This may be owing either to lack of sufficient antibody specificity (i.e., the antibody reacts with other proteins) or to binding of other proteins to the antibody-recognition site on the target protein. This could occur if a partner of the target protein in the complex </a:t>
            </a:r>
            <a:r>
              <a:rPr lang="en-US" altLang="zh-CN" dirty="0">
                <a:ea typeface="Palatino-Roman" charset="-122"/>
              </a:rPr>
              <a:t>“</a:t>
            </a:r>
            <a:r>
              <a:rPr lang="en-US" altLang="zh-CN" dirty="0">
                <a:latin typeface="Palatino-Roman" charset="-122"/>
                <a:ea typeface="Palatino-Roman" charset="-122"/>
              </a:rPr>
              <a:t>covers up</a:t>
            </a:r>
            <a:r>
              <a:rPr lang="en-US" altLang="zh-CN" dirty="0">
                <a:ea typeface="Palatino-Roman" charset="-122"/>
              </a:rPr>
              <a:t>”</a:t>
            </a:r>
            <a:r>
              <a:rPr lang="en-US" altLang="zh-CN" dirty="0">
                <a:latin typeface="Palatino-Roman" charset="-122"/>
                <a:ea typeface="Palatino-Roman" charset="-122"/>
              </a:rPr>
              <a:t> the antibody-binding site.</a:t>
            </a:r>
            <a:endParaRPr lang="en-US" altLang="zh-CN" dirty="0">
              <a:latin typeface="Palatino-Roman" charset="-122"/>
              <a:ea typeface="Palatino-Roman" charset="-122"/>
            </a:endParaRPr>
          </a:p>
          <a:p>
            <a:pPr lvl="0" eaLnBrk="1" hangingPunct="1"/>
            <a:r>
              <a:rPr lang="en-US" altLang="zh-CN" dirty="0"/>
              <a:t>?2 </a:t>
            </a:r>
            <a:r>
              <a:rPr lang="en-US" altLang="zh-CN" dirty="0">
                <a:latin typeface="Palatino-Roman" charset="-122"/>
                <a:ea typeface="Palatino-Roman" charset="-122"/>
              </a:rPr>
              <a:t>linked to an insoluble bead.</a:t>
            </a:r>
            <a:endParaRPr lang="en-US" altLang="zh-CN" dirty="0">
              <a:latin typeface="Palatino-Roman" charset="-122"/>
              <a:ea typeface="Palatino-Roman" charset="-122"/>
            </a:endParaRPr>
          </a:p>
          <a:p>
            <a:pPr lvl="0" eaLnBrk="1" hangingPunct="1"/>
            <a:r>
              <a:rPr lang="en-US" altLang="zh-CN" dirty="0">
                <a:latin typeface="Palatino-Roman" charset="-122"/>
                <a:ea typeface="Palatino-Roman" charset="-122"/>
              </a:rPr>
              <a:t>?3 By using an antibody to one of the associated proteins for another immunoprecipitation experiment</a:t>
            </a:r>
            <a:endParaRPr lang="en-US" altLang="zh-CN" dirty="0">
              <a:latin typeface="Palatino-Roman" charset="-122"/>
              <a:ea typeface="Palatino-Roman" charset="-122"/>
            </a:endParaRPr>
          </a:p>
          <a:p>
            <a:pPr lvl="0" eaLnBrk="1" hangingPunct="1"/>
            <a:endParaRPr lang="en-US" altLang="zh-CN" dirty="0">
              <a:latin typeface="Palatino-Roman" charset="-122"/>
              <a:ea typeface="Palatino-Roman" charset="-122"/>
            </a:endParaRPr>
          </a:p>
          <a:p>
            <a:pPr lvl="0" eaLnBrk="1" hangingPunct="1"/>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83971" name="Rectangle 2"/>
          <p:cNvSpPr>
            <a:spLocks noRot="1" noTextEdit="1"/>
          </p:cNvSpPr>
          <p:nvPr>
            <p:ph type="sldImg"/>
          </p:nvPr>
        </p:nvSpPr>
        <p:spPr/>
      </p:sp>
      <p:sp>
        <p:nvSpPr>
          <p:cNvPr id="83972"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84995" name="Rectangle 2"/>
          <p:cNvSpPr>
            <a:spLocks noRot="1" noTextEdit="1"/>
          </p:cNvSpPr>
          <p:nvPr>
            <p:ph type="sldImg"/>
          </p:nvPr>
        </p:nvSpPr>
        <p:spPr/>
      </p:sp>
      <p:sp>
        <p:nvSpPr>
          <p:cNvPr id="84996"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86019" name="Rectangle 2"/>
          <p:cNvSpPr>
            <a:spLocks noRot="1" noTextEdit="1"/>
          </p:cNvSpPr>
          <p:nvPr>
            <p:ph type="sldImg"/>
          </p:nvPr>
        </p:nvSpPr>
        <p:spPr/>
      </p:sp>
      <p:sp>
        <p:nvSpPr>
          <p:cNvPr id="86020"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87043" name="Rectangle 2"/>
          <p:cNvSpPr>
            <a:spLocks noRot="1" noTextEdit="1"/>
          </p:cNvSpPr>
          <p:nvPr>
            <p:ph type="sldImg"/>
          </p:nvPr>
        </p:nvSpPr>
        <p:spPr/>
      </p:sp>
      <p:sp>
        <p:nvSpPr>
          <p:cNvPr id="87044"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幻灯片图像占位符 1"/>
          <p:cNvSpPr>
            <a:spLocks noGrp="1" noRot="1" noChangeAspect="1" noTextEdit="1"/>
          </p:cNvSpPr>
          <p:nvPr>
            <p:ph type="sldImg"/>
          </p:nvPr>
        </p:nvSpPr>
        <p:spPr/>
      </p:sp>
      <p:sp>
        <p:nvSpPr>
          <p:cNvPr id="88067" name="备注占位符 2"/>
          <p:cNvSpPr>
            <a:spLocks noGrp="1"/>
          </p:cNvSpPr>
          <p:nvPr>
            <p:ph type="body" idx="1"/>
          </p:nvPr>
        </p:nvSpPr>
        <p:spPr/>
        <p:txBody>
          <a:bodyPr wrap="square" lIns="91440" tIns="45720" rIns="91440" bIns="45720" anchor="t"/>
          <a:p>
            <a:pPr lvl="0" eaLnBrk="1" hangingPunct="1"/>
            <a:r>
              <a:rPr lang="zh-CN" altLang="en-US" dirty="0"/>
              <a:t>通过嵌入一段</a:t>
            </a:r>
            <a:r>
              <a:rPr lang="en-US" altLang="zh-CN" dirty="0"/>
              <a:t>TAP</a:t>
            </a:r>
            <a:r>
              <a:rPr lang="zh-CN" altLang="en-US" dirty="0"/>
              <a:t>标记连接至目的蛋白的一端，在不破坏目的蛋白的调控序列的基础上市被标记的目的蛋白的表达量能与其细胞中自然表达的水平相当，避免过量表达产生非自然条件下的蛋白质相互作用</a:t>
            </a:r>
            <a:endParaRPr lang="en-US" altLang="zh-CN" dirty="0"/>
          </a:p>
          <a:p>
            <a:pPr lvl="0" eaLnBrk="1" hangingPunct="1"/>
            <a:r>
              <a:rPr lang="zh-CN" altLang="en-US" dirty="0"/>
              <a:t>联合第一个高亲和纯化、用定位特异的蛋白酶温和洗脱和第二亲和纯化经过特异性的串联亲和纯化，快速得到生理条件下的目的蛋白质存在真实相互作用的蛋白质复合体</a:t>
            </a:r>
            <a:endParaRPr lang="zh-CN" altLang="en-US" dirty="0"/>
          </a:p>
        </p:txBody>
      </p:sp>
      <p:sp>
        <p:nvSpPr>
          <p:cNvPr id="8806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89091" name="Rectangle 2"/>
          <p:cNvSpPr>
            <a:spLocks noRot="1" noTextEdit="1"/>
          </p:cNvSpPr>
          <p:nvPr>
            <p:ph type="sldImg"/>
          </p:nvPr>
        </p:nvSpPr>
        <p:spPr/>
      </p:sp>
      <p:sp>
        <p:nvSpPr>
          <p:cNvPr id="89092"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2467" name="Rectangle 2"/>
          <p:cNvSpPr>
            <a:spLocks noRot="1" noTextEdit="1"/>
          </p:cNvSpPr>
          <p:nvPr>
            <p:ph type="sldImg"/>
          </p:nvPr>
        </p:nvSpPr>
        <p:spPr/>
      </p:sp>
      <p:sp>
        <p:nvSpPr>
          <p:cNvPr id="62468"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0115" name="Rectangle 2"/>
          <p:cNvSpPr>
            <a:spLocks noRot="1" noTextEdit="1"/>
          </p:cNvSpPr>
          <p:nvPr>
            <p:ph type="sldImg"/>
          </p:nvPr>
        </p:nvSpPr>
        <p:spPr/>
      </p:sp>
      <p:sp>
        <p:nvSpPr>
          <p:cNvPr id="90116"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1139" name="Rectangle 2"/>
          <p:cNvSpPr>
            <a:spLocks noRot="1" noTextEdit="1"/>
          </p:cNvSpPr>
          <p:nvPr>
            <p:ph type="sldImg"/>
          </p:nvPr>
        </p:nvSpPr>
        <p:spPr/>
      </p:sp>
      <p:sp>
        <p:nvSpPr>
          <p:cNvPr id="91140"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2163" name="Rectangle 2"/>
          <p:cNvSpPr>
            <a:spLocks noRot="1" noTextEdit="1"/>
          </p:cNvSpPr>
          <p:nvPr>
            <p:ph type="sldImg"/>
          </p:nvPr>
        </p:nvSpPr>
        <p:spPr/>
      </p:sp>
      <p:sp>
        <p:nvSpPr>
          <p:cNvPr id="92164"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3187" name="Rectangle 2"/>
          <p:cNvSpPr>
            <a:spLocks noRot="1" noTextEdit="1"/>
          </p:cNvSpPr>
          <p:nvPr>
            <p:ph type="sldImg"/>
          </p:nvPr>
        </p:nvSpPr>
        <p:spPr/>
      </p:sp>
      <p:sp>
        <p:nvSpPr>
          <p:cNvPr id="93188" name="Rectangle 3"/>
          <p:cNvSpPr>
            <a:spLocks noGrp="1"/>
          </p:cNvSpPr>
          <p:nvPr>
            <p:ph type="body" idx="1"/>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4211" name="Rectangle 2"/>
          <p:cNvSpPr>
            <a:spLocks noRot="1" noTextEdit="1"/>
          </p:cNvSpPr>
          <p:nvPr>
            <p:ph type="sldImg"/>
          </p:nvPr>
        </p:nvSpPr>
        <p:spPr/>
      </p:sp>
      <p:sp>
        <p:nvSpPr>
          <p:cNvPr id="94212"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5235" name="Rectangle 2"/>
          <p:cNvSpPr>
            <a:spLocks noRot="1" noTextEdit="1"/>
          </p:cNvSpPr>
          <p:nvPr>
            <p:ph type="sldImg"/>
          </p:nvPr>
        </p:nvSpPr>
        <p:spPr/>
      </p:sp>
      <p:sp>
        <p:nvSpPr>
          <p:cNvPr id="95236"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6259" name="Rectangle 2"/>
          <p:cNvSpPr>
            <a:spLocks noRot="1" noTextEdit="1"/>
          </p:cNvSpPr>
          <p:nvPr>
            <p:ph type="sldImg"/>
          </p:nvPr>
        </p:nvSpPr>
        <p:spPr/>
      </p:sp>
      <p:sp>
        <p:nvSpPr>
          <p:cNvPr id="96260"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7283" name="Rectangle 2"/>
          <p:cNvSpPr>
            <a:spLocks noRot="1" noTextEdit="1"/>
          </p:cNvSpPr>
          <p:nvPr>
            <p:ph type="sldImg"/>
          </p:nvPr>
        </p:nvSpPr>
        <p:spPr/>
      </p:sp>
      <p:sp>
        <p:nvSpPr>
          <p:cNvPr id="97284"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8307" name="Rectangle 2"/>
          <p:cNvSpPr>
            <a:spLocks noRot="1" noTextEdit="1"/>
          </p:cNvSpPr>
          <p:nvPr>
            <p:ph type="sldImg"/>
          </p:nvPr>
        </p:nvSpPr>
        <p:spPr/>
      </p:sp>
      <p:sp>
        <p:nvSpPr>
          <p:cNvPr id="98308"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99331" name="Rectangle 2"/>
          <p:cNvSpPr>
            <a:spLocks noRot="1" noTextEdit="1"/>
          </p:cNvSpPr>
          <p:nvPr>
            <p:ph type="sldImg"/>
          </p:nvPr>
        </p:nvSpPr>
        <p:spPr/>
      </p:sp>
      <p:sp>
        <p:nvSpPr>
          <p:cNvPr id="99332" name="Rectangle 3"/>
          <p:cNvSpPr>
            <a:spLocks noGrp="1"/>
          </p:cNvSpPr>
          <p:nvPr>
            <p:ph type="body" idx="1"/>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3491" name="Rectangle 2"/>
          <p:cNvSpPr>
            <a:spLocks noRot="1" noTextEdit="1"/>
          </p:cNvSpPr>
          <p:nvPr>
            <p:ph type="sldImg"/>
          </p:nvPr>
        </p:nvSpPr>
        <p:spPr/>
      </p:sp>
      <p:sp>
        <p:nvSpPr>
          <p:cNvPr id="63492"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00355" name="Rectangle 2"/>
          <p:cNvSpPr>
            <a:spLocks noRot="1" noTextEdit="1"/>
          </p:cNvSpPr>
          <p:nvPr>
            <p:ph type="sldImg"/>
          </p:nvPr>
        </p:nvSpPr>
        <p:spPr/>
      </p:sp>
      <p:sp>
        <p:nvSpPr>
          <p:cNvPr id="100356"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01379" name="Rectangle 2"/>
          <p:cNvSpPr>
            <a:spLocks noRot="1" noTextEdit="1"/>
          </p:cNvSpPr>
          <p:nvPr>
            <p:ph type="sldImg"/>
          </p:nvPr>
        </p:nvSpPr>
        <p:spPr/>
      </p:sp>
      <p:sp>
        <p:nvSpPr>
          <p:cNvPr id="101380"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02403" name="Rectangle 2"/>
          <p:cNvSpPr>
            <a:spLocks noRot="1" noTextEdit="1"/>
          </p:cNvSpPr>
          <p:nvPr>
            <p:ph type="sldImg"/>
          </p:nvPr>
        </p:nvSpPr>
        <p:spPr/>
      </p:sp>
      <p:sp>
        <p:nvSpPr>
          <p:cNvPr id="102404"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03427" name="Rectangle 2"/>
          <p:cNvSpPr>
            <a:spLocks noRot="1" noTextEdit="1"/>
          </p:cNvSpPr>
          <p:nvPr>
            <p:ph type="sldImg"/>
          </p:nvPr>
        </p:nvSpPr>
        <p:spPr/>
      </p:sp>
      <p:sp>
        <p:nvSpPr>
          <p:cNvPr id="103428"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04451" name="Rectangle 2"/>
          <p:cNvSpPr>
            <a:spLocks noRot="1" noTextEdit="1"/>
          </p:cNvSpPr>
          <p:nvPr>
            <p:ph type="sldImg"/>
          </p:nvPr>
        </p:nvSpPr>
        <p:spPr/>
      </p:sp>
      <p:sp>
        <p:nvSpPr>
          <p:cNvPr id="104452"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05475" name="Rectangle 2"/>
          <p:cNvSpPr>
            <a:spLocks noRot="1" noTextEdit="1"/>
          </p:cNvSpPr>
          <p:nvPr>
            <p:ph type="sldImg"/>
          </p:nvPr>
        </p:nvSpPr>
        <p:spPr/>
      </p:sp>
      <p:sp>
        <p:nvSpPr>
          <p:cNvPr id="105476"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06499" name="Rectangle 2"/>
          <p:cNvSpPr>
            <a:spLocks noRot="1" noTextEdit="1"/>
          </p:cNvSpPr>
          <p:nvPr>
            <p:ph type="sldImg"/>
          </p:nvPr>
        </p:nvSpPr>
        <p:spPr/>
      </p:sp>
      <p:sp>
        <p:nvSpPr>
          <p:cNvPr id="106500"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07523" name="Rectangle 2"/>
          <p:cNvSpPr>
            <a:spLocks noRot="1" noTextEdit="1"/>
          </p:cNvSpPr>
          <p:nvPr>
            <p:ph type="sldImg"/>
          </p:nvPr>
        </p:nvSpPr>
        <p:spPr/>
      </p:sp>
      <p:sp>
        <p:nvSpPr>
          <p:cNvPr id="107524"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4515" name="Rectangle 2"/>
          <p:cNvSpPr>
            <a:spLocks noRot="1" noTextEdit="1"/>
          </p:cNvSpPr>
          <p:nvPr>
            <p:ph type="sldImg"/>
          </p:nvPr>
        </p:nvSpPr>
        <p:spPr/>
      </p:sp>
      <p:sp>
        <p:nvSpPr>
          <p:cNvPr id="64516"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5539" name="Rectangle 2"/>
          <p:cNvSpPr>
            <a:spLocks noRot="1" noTextEdit="1"/>
          </p:cNvSpPr>
          <p:nvPr>
            <p:ph type="sldImg"/>
          </p:nvPr>
        </p:nvSpPr>
        <p:spPr/>
      </p:sp>
      <p:sp>
        <p:nvSpPr>
          <p:cNvPr id="65540" name="Rectangle 3"/>
          <p:cNvSpPr>
            <a:spLocks noGrp="1"/>
          </p:cNvSpPr>
          <p:nvPr>
            <p:ph type="body" idx="1"/>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6563" name="Rectangle 2"/>
          <p:cNvSpPr>
            <a:spLocks noRot="1" noTextEdit="1"/>
          </p:cNvSpPr>
          <p:nvPr>
            <p:ph type="sldImg"/>
          </p:nvPr>
        </p:nvSpPr>
        <p:spPr/>
      </p:sp>
      <p:sp>
        <p:nvSpPr>
          <p:cNvPr id="66564" name="Rectangle 3"/>
          <p:cNvSpPr>
            <a:spLocks noGrp="1"/>
          </p:cNvSpPr>
          <p:nvPr>
            <p:ph type="body" idx="1"/>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7587" name="Rectangle 2"/>
          <p:cNvSpPr>
            <a:spLocks noRot="1" noTextEdit="1"/>
          </p:cNvSpPr>
          <p:nvPr>
            <p:ph type="sldImg"/>
          </p:nvPr>
        </p:nvSpPr>
        <p:spPr/>
      </p:sp>
      <p:sp>
        <p:nvSpPr>
          <p:cNvPr id="67588"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68611" name="Rectangle 2"/>
          <p:cNvSpPr>
            <a:spLocks noRot="1" noTextEdit="1"/>
          </p:cNvSpPr>
          <p:nvPr>
            <p:ph type="sldImg"/>
          </p:nvPr>
        </p:nvSpPr>
        <p:spPr/>
      </p:sp>
      <p:sp>
        <p:nvSpPr>
          <p:cNvPr id="68612" name="Rectangle 3"/>
          <p:cNvSpPr>
            <a:spLocks noGrp="1"/>
          </p:cNvSpPr>
          <p:nvPr>
            <p:ph type="body" idx="1"/>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2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lvl1pPr>
              <a:defRPr sz="3200">
                <a:latin typeface="黑体" panose="02010609060101010101" pitchFamily="2" charset="-122"/>
                <a:ea typeface="黑体" panose="02010609060101010101"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lvl1pPr>
              <a:defRPr sz="2400">
                <a:latin typeface="黑体" panose="02010609060101010101" pitchFamily="2" charset="-122"/>
                <a:ea typeface="黑体" panose="02010609060101010101" pitchFamily="2" charset="-122"/>
              </a:defRPr>
            </a:lvl1pPr>
            <a:lvl2pPr>
              <a:defRPr sz="2400">
                <a:latin typeface="黑体" panose="02010609060101010101" pitchFamily="2" charset="-122"/>
                <a:ea typeface="黑体" panose="02010609060101010101" pitchFamily="2" charset="-122"/>
              </a:defRPr>
            </a:lvl2pPr>
            <a:lvl3pPr>
              <a:defRPr sz="2400">
                <a:latin typeface="黑体" panose="02010609060101010101" pitchFamily="2" charset="-122"/>
                <a:ea typeface="黑体" panose="02010609060101010101" pitchFamily="2" charset="-122"/>
              </a:defRPr>
            </a:lvl3pPr>
            <a:lvl4pPr>
              <a:defRPr sz="2400">
                <a:latin typeface="黑体" panose="02010609060101010101" pitchFamily="2" charset="-122"/>
                <a:ea typeface="黑体" panose="02010609060101010101" pitchFamily="2" charset="-122"/>
              </a:defRPr>
            </a:lvl4pPr>
            <a:lvl5pPr>
              <a:defRPr sz="2400">
                <a:latin typeface="黑体" panose="02010609060101010101" pitchFamily="2" charset="-122"/>
                <a:ea typeface="黑体" panose="02010609060101010101" pitchFamily="2"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66850" y="465455"/>
            <a:ext cx="6991350" cy="1431925"/>
          </a:xfrm>
        </p:spPr>
        <p:txBody>
          <a:bodyPr/>
          <a:lstStyle>
            <a:lvl1pPr>
              <a:defRPr sz="3600" u="none" strike="noStrike" kern="1200" cap="none" spc="0" normalizeH="0">
                <a:solidFill>
                  <a:schemeClr val="tx1"/>
                </a:solidFill>
                <a:uFillTx/>
                <a:latin typeface="Arial" panose="020B0604020202020204" pitchFamily="34" charset="0"/>
                <a:ea typeface="黑体" panose="0201060906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85800" y="1981200"/>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spcBef>
                <a:spcPct val="20000"/>
              </a:spcBef>
              <a:spcAft>
                <a:spcPct val="0"/>
              </a:spcAft>
              <a:buClrTx/>
              <a:buSzPct val="85000"/>
              <a:buFontTx/>
              <a:buBlip>
                <a:blip r:embed="rId2"/>
              </a:buBlip>
              <a:defRPr/>
            </a:pPr>
            <a:endParaRPr kumimoji="1"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fld>
            <a:endParaRPr lang="en-US" altLang="zh-CN" sz="1400" strike="noStrike" noProof="1" dirty="0">
              <a:latin typeface="Arial" panose="020B0604020202020204" pitchFamily="34" charset="0"/>
            </a:endParaRPr>
          </a:p>
        </p:txBody>
      </p:sp>
      <p:pic>
        <p:nvPicPr>
          <p:cNvPr id="8" name="Picture 2" descr="庆典校标"/>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1325880"/>
          </a:xfrm>
        </p:spPr>
        <p:txBody>
          <a:bodyPr/>
          <a:lstStyle>
            <a:lvl1pPr>
              <a:defRPr sz="3600">
                <a:solidFill>
                  <a:srgbClr val="FF0000"/>
                </a:solidFill>
                <a:latin typeface="Arial" panose="020B0604020202020204" pitchFamily="34" charset="0"/>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lgn="ctr">
              <a:defRPr sz="3600">
                <a:latin typeface="Arial" panose="020B0604020202020204" pitchFamily="34" charset="0"/>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800">
                <a:solidFill>
                  <a:schemeClr val="tx1">
                    <a:tint val="75000"/>
                  </a:schemeClr>
                </a:solidFill>
                <a:latin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600">
                <a:latin typeface="Arial" panose="020B0604020202020204" pitchFamily="34" charset="0"/>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u="none" strike="noStrike" kern="1200" cap="none" spc="0" normalizeH="0">
                <a:solidFill>
                  <a:schemeClr val="tx1"/>
                </a:solidFill>
                <a:uFillTx/>
                <a:latin typeface="Arial" panose="020B0604020202020204" pitchFamily="34" charset="0"/>
              </a:defRPr>
            </a:lvl4pPr>
            <a:lvl5pPr>
              <a:defRPr sz="2800">
                <a:latin typeface="Arial" panose="020B0604020202020204" pitchFamily="34" charset="0"/>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08125" y="365125"/>
            <a:ext cx="7008495" cy="1325880"/>
          </a:xfrm>
        </p:spPr>
        <p:txBody>
          <a:bodyPr/>
          <a:lstStyle>
            <a:lvl1pPr>
              <a:defRPr sz="3600" u="none" strike="noStrike" kern="1200" cap="none" spc="0" normalizeH="0">
                <a:solidFill>
                  <a:schemeClr val="tx1"/>
                </a:solidFill>
                <a:uFillTx/>
                <a:latin typeface="Arial" panose="020B0604020202020204" pitchFamily="34" charset="0"/>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5" name="文本占位符 4"/>
          <p:cNvSpPr>
            <a:spLocks noGrp="1"/>
          </p:cNvSpPr>
          <p:nvPr>
            <p:ph type="body" sz="quarter" idx="3"/>
          </p:nvPr>
        </p:nvSpPr>
        <p:spPr>
          <a:xfrm>
            <a:off x="4629150" y="1681163"/>
            <a:ext cx="3887391"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10"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10"/>
          <p:cNvSpPr>
            <a:spLocks noGrp="1"/>
          </p:cNvSpPr>
          <p:nvPr>
            <p:ph sz="quarter" idx="13"/>
          </p:nvPr>
        </p:nvSpPr>
        <p:spPr>
          <a:xfrm>
            <a:off x="629920" y="2588260"/>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96390" y="365125"/>
            <a:ext cx="6918960" cy="1325880"/>
          </a:xfrm>
        </p:spPr>
        <p:txBody>
          <a:bodyPr/>
          <a:lstStyle>
            <a:lvl1pPr>
              <a:defRPr sz="3600" u="none" strike="noStrike" kern="1200" cap="none" spc="0" normalizeH="0">
                <a:solidFill>
                  <a:srgbClr val="FF0000"/>
                </a:solidFill>
                <a:uFillTx/>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6"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5"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520190"/>
            <a:ext cx="2948940" cy="723265"/>
          </a:xfrm>
        </p:spPr>
        <p:txBody>
          <a:bodyPr anchor="b">
            <a:noAutofit/>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smtClean="0"/>
              <a:t>单击此处编辑母版标题样式</a:t>
            </a:r>
            <a:endParaRPr lang="zh-CN" altLang="en-US" smtClean="0"/>
          </a:p>
        </p:txBody>
      </p:sp>
      <p:sp>
        <p:nvSpPr>
          <p:cNvPr id="3" name="内容占位符 2"/>
          <p:cNvSpPr>
            <a:spLocks noGrp="1"/>
          </p:cNvSpPr>
          <p:nvPr>
            <p:ph idx="1"/>
          </p:nvPr>
        </p:nvSpPr>
        <p:spPr>
          <a:xfrm>
            <a:off x="3887391" y="987426"/>
            <a:ext cx="4629150" cy="4873625"/>
          </a:xfrm>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4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0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1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1800" u="none" strike="noStrike" kern="1200" cap="none" spc="0" normalizeH="0">
                <a:solidFill>
                  <a:schemeClr val="tx1"/>
                </a:solidFill>
                <a:uFillTx/>
                <a:latin typeface="Arial" panose="020B0604020202020204" pitchFamily="34" charset="0"/>
                <a:ea typeface="黑体" panose="02010609060101010101" pitchFamily="2" charset="-122"/>
              </a:defRPr>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920" y="2301240"/>
            <a:ext cx="2948940" cy="35680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432560"/>
            <a:ext cx="2948940" cy="795655"/>
          </a:xfrm>
        </p:spPr>
        <p:txBody>
          <a:bodyPr anchor="b">
            <a:noAutofit/>
          </a:bodyPr>
          <a:lstStyle>
            <a:lvl1pPr>
              <a:defRPr sz="2800">
                <a:latin typeface="Arial" panose="020B0604020202020204" pitchFamily="34" charset="0"/>
                <a:ea typeface="黑体" panose="02010609060101010101" pitchFamily="2" charset="-122"/>
              </a:defRPr>
            </a:lvl1pPr>
          </a:lstStyle>
          <a:p>
            <a:r>
              <a:rPr lang="zh-CN" altLang="en-US" smtClean="0"/>
              <a:t>单击此处编辑母版标题样式</a:t>
            </a:r>
            <a:endParaRPr lang="zh-CN" altLang="en-US" smtClean="0"/>
          </a:p>
        </p:txBody>
      </p:sp>
      <p:sp>
        <p:nvSpPr>
          <p:cNvPr id="3" name="图片占位符 2"/>
          <p:cNvSpPr>
            <a:spLocks noGrp="1"/>
          </p:cNvSpPr>
          <p:nvPr>
            <p:ph type="pic" idx="1"/>
          </p:nvPr>
        </p:nvSpPr>
        <p:spPr>
          <a:xfrm>
            <a:off x="3887391" y="987426"/>
            <a:ext cx="4629150" cy="4873625"/>
          </a:xfrm>
        </p:spPr>
        <p:txBody>
          <a:bodyPr/>
          <a:lstStyle>
            <a:lvl1pPr marL="0" indent="0">
              <a:buNone/>
              <a:defRPr sz="2400">
                <a:latin typeface="Arial" panose="020B0604020202020204" pitchFamily="34" charset="0"/>
                <a:ea typeface="黑体" panose="02010609060101010101" pitchFamily="2" charset="-122"/>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920" y="2390140"/>
            <a:ext cx="2948940" cy="34791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304A77E-63D9-4DEA-B03D-9FD6E5A151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04A77E-63D9-4DEA-B03D-9FD6E5A1511C}"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668A39-DD1F-45D4-A8B7-F24CC4761D8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u="none" strike="noStrike" kern="1200" cap="none" spc="0" normalizeH="0">
          <a:solidFill>
            <a:schemeClr val="tx1"/>
          </a:solidFill>
          <a:uFillTx/>
          <a:latin typeface="Arial" panose="020B0604020202020204" pitchFamily="34" charset="0"/>
          <a:ea typeface="黑体" panose="02010609060101010101" pitchFamily="2"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u="none" strike="noStrike" kern="1200" cap="none" spc="0" normalizeH="0">
          <a:solidFill>
            <a:schemeClr val="tx1"/>
          </a:solidFill>
          <a:uFillTx/>
          <a:latin typeface="Arial" panose="020B0604020202020204" pitchFamily="34" charset="0"/>
          <a:ea typeface="黑体" panose="0201060906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u="none" strike="noStrike" kern="1200" cap="none" spc="0" normalizeH="0">
          <a:solidFill>
            <a:schemeClr val="tx1"/>
          </a:solidFill>
          <a:uFillTx/>
          <a:latin typeface="Arial" panose="020B0604020202020204" pitchFamily="34" charset="0"/>
          <a:ea typeface="黑体" panose="0201060906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u="none" strike="noStrike" kern="1200" cap="none" spc="0" normalizeH="0">
          <a:solidFill>
            <a:schemeClr val="tx1"/>
          </a:solidFill>
          <a:uFillTx/>
          <a:latin typeface="Arial" panose="020B0604020202020204" pitchFamily="34" charset="0"/>
          <a:ea typeface="黑体" panose="0201060906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9.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audio" Target="../media/audio1.wav"/></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1.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2.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6.w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w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w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8.w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5.wmf"/></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image" Target="../media/image29.wmf"/></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image" Target="../media/image31.w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wmf"/></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37.wmf"/><Relationship Id="rId1" Type="http://schemas.openxmlformats.org/officeDocument/2006/relationships/image" Target="../media/image36.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39.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40.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7510" b="16467"/>
          <a:stretch>
            <a:fillRect/>
          </a:stretch>
        </p:blipFill>
        <p:spPr>
          <a:xfrm>
            <a:off x="-15490" y="4149080"/>
            <a:ext cx="9159490" cy="2736304"/>
          </a:xfrm>
          <a:prstGeom prst="rect">
            <a:avLst/>
          </a:prstGeom>
        </p:spPr>
      </p:pic>
      <p:sp>
        <p:nvSpPr>
          <p:cNvPr id="3075" name="Rectangle 3"/>
          <p:cNvSpPr>
            <a:spLocks noChangeArrowheads="1"/>
          </p:cNvSpPr>
          <p:nvPr/>
        </p:nvSpPr>
        <p:spPr bwMode="auto">
          <a:xfrm>
            <a:off x="1008380" y="811530"/>
            <a:ext cx="772350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panose="020B0604020202020204" pitchFamily="34" charset="0"/>
                <a:ea typeface="华文细黑"/>
                <a:cs typeface="华文细黑"/>
              </a:defRPr>
            </a:lvl1pPr>
            <a:lvl2pPr marL="742950" indent="-285750" algn="ctr" eaLnBrk="0" hangingPunct="0">
              <a:defRPr>
                <a:solidFill>
                  <a:schemeClr val="tx1"/>
                </a:solidFill>
                <a:latin typeface="Arial" panose="020B0604020202020204" pitchFamily="34" charset="0"/>
                <a:ea typeface="华文细黑"/>
                <a:cs typeface="华文细黑"/>
              </a:defRPr>
            </a:lvl2pPr>
            <a:lvl3pPr marL="1143000" indent="-228600" algn="ctr" eaLnBrk="0" hangingPunct="0">
              <a:defRPr>
                <a:solidFill>
                  <a:schemeClr val="tx1"/>
                </a:solidFill>
                <a:latin typeface="Arial" panose="020B0604020202020204" pitchFamily="34" charset="0"/>
                <a:ea typeface="华文细黑"/>
                <a:cs typeface="华文细黑"/>
              </a:defRPr>
            </a:lvl3pPr>
            <a:lvl4pPr marL="1600200" indent="-228600" algn="ctr" eaLnBrk="0" hangingPunct="0">
              <a:defRPr>
                <a:solidFill>
                  <a:schemeClr val="tx1"/>
                </a:solidFill>
                <a:latin typeface="Arial" panose="020B0604020202020204" pitchFamily="34" charset="0"/>
                <a:ea typeface="华文细黑"/>
                <a:cs typeface="华文细黑"/>
              </a:defRPr>
            </a:lvl4pPr>
            <a:lvl5pPr marL="2057400" indent="-228600" algn="ctr" eaLnBrk="0" hangingPunct="0">
              <a:defRPr>
                <a:solidFill>
                  <a:schemeClr val="tx1"/>
                </a:solidFill>
                <a:latin typeface="Arial" panose="020B0604020202020204" pitchFamily="34" charset="0"/>
                <a:ea typeface="华文细黑"/>
                <a:cs typeface="华文细黑"/>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9pPr>
          </a:lstStyle>
          <a:p>
            <a:r>
              <a:rPr lang="en-US" altLang="zh-CN" sz="4800" b="1" dirty="0" smtClean="0">
                <a:solidFill>
                  <a:schemeClr val="tx2">
                    <a:lumMod val="75000"/>
                  </a:schemeClr>
                </a:solidFill>
                <a:latin typeface="Times New Roman" panose="02020603050405020304" pitchFamily="18" charset="0"/>
                <a:cs typeface="Times New Roman" panose="02020603050405020304" pitchFamily="18" charset="0"/>
              </a:rPr>
              <a:t>Chapter 7 </a:t>
            </a:r>
            <a:r>
              <a:rPr lang="en-US" altLang="zh-CN" sz="4000" b="1" dirty="0" smtClean="0">
                <a:solidFill>
                  <a:schemeClr val="tx2">
                    <a:lumMod val="75000"/>
                  </a:schemeClr>
                </a:solidFill>
                <a:latin typeface="Times New Roman" panose="02020603050405020304" pitchFamily="18" charset="0"/>
                <a:cs typeface="Times New Roman" panose="02020603050405020304" pitchFamily="18" charset="0"/>
                <a:sym typeface="+mn-ea"/>
              </a:rPr>
              <a:t>Techniques for study protein-protein interaction</a:t>
            </a:r>
            <a:endParaRPr kumimoji="0" lang="en-US" altLang="zh-CN" sz="4000" b="1" i="0" u="none" strike="noStrike" cap="none" spc="0" normalizeH="0" baseline="0" dirty="0" smtClean="0">
              <a:solidFill>
                <a:schemeClr val="tx2">
                  <a:lumMod val="75000"/>
                </a:schemeClr>
              </a:solidFill>
              <a:latin typeface="Times New Roman" panose="02020603050405020304" pitchFamily="18" charset="0"/>
              <a:cs typeface="Times New Roman" panose="02020603050405020304" pitchFamily="18" charset="0"/>
            </a:endParaRPr>
          </a:p>
          <a:p>
            <a:r>
              <a:rPr lang="en-US" altLang="zh-CN" sz="4000" b="1" dirty="0" smtClean="0">
                <a:solidFill>
                  <a:schemeClr val="tx2">
                    <a:lumMod val="75000"/>
                  </a:schemeClr>
                </a:solidFill>
                <a:latin typeface="Times New Roman" panose="02020603050405020304" pitchFamily="18" charset="0"/>
                <a:cs typeface="Times New Roman" panose="02020603050405020304" pitchFamily="18" charset="0"/>
                <a:sym typeface="+mn-ea"/>
              </a:rPr>
              <a:t>-- Interaction proteomics</a:t>
            </a:r>
            <a:endParaRPr kumimoji="0" lang="en-US" altLang="zh-CN" sz="4000" b="1" i="0" u="none" strike="noStrike" cap="none" spc="0" normalizeH="0" baseline="0" dirty="0" smtClean="0">
              <a:solidFill>
                <a:schemeClr val="tx2">
                  <a:lumMod val="75000"/>
                </a:schemeClr>
              </a:solidFill>
              <a:latin typeface="Times New Roman" panose="02020603050405020304" pitchFamily="18" charset="0"/>
              <a:cs typeface="Times New Roman" panose="02020603050405020304" pitchFamily="18" charset="0"/>
            </a:endParaRPr>
          </a:p>
          <a:p>
            <a:endParaRPr lang="en-US" altLang="zh-CN" sz="4000" b="1" dirty="0" smtClean="0">
              <a:solidFill>
                <a:schemeClr val="tx2">
                  <a:lumMod val="75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 name="Subtitle 2"/>
          <p:cNvSpPr txBox="1"/>
          <p:nvPr/>
        </p:nvSpPr>
        <p:spPr bwMode="auto">
          <a:xfrm>
            <a:off x="647439" y="3099574"/>
            <a:ext cx="7848872" cy="170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a:lstStyle>
          <a:p>
            <a:pPr marL="0" indent="0" algn="ctr">
              <a:buFont typeface="Wingdings" panose="05000000000000000000" pitchFamily="2" charset="2"/>
              <a:buNone/>
              <a:defRPr/>
            </a:pPr>
            <a:r>
              <a:rPr lang="en-US" altLang="zh-CN" sz="2400" kern="0" dirty="0" smtClean="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Li-</a:t>
            </a:r>
            <a:r>
              <a:rPr lang="en-US" altLang="zh-CN" sz="2400" kern="0" dirty="0" err="1" smtClean="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Qiang</a:t>
            </a:r>
            <a:r>
              <a:rPr lang="en-US" altLang="zh-CN" sz="2400" kern="0" dirty="0" smtClean="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Fan</a:t>
            </a:r>
            <a:endParaRPr lang="en-US" altLang="zh-CN" sz="2400" kern="0" dirty="0" smtClean="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ctr">
              <a:buFont typeface="Wingdings" panose="05000000000000000000" pitchFamily="2" charset="2"/>
              <a:buNone/>
              <a:defRPr/>
            </a:pPr>
            <a:r>
              <a:rPr lang="en-US" altLang="zh-CN" sz="2400" kern="0" dirty="0" smtClean="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East China University of Science and Technolog</a:t>
            </a:r>
            <a:endParaRPr lang="en-US" sz="2400" kern="0" dirty="0">
              <a:solidFill>
                <a:schemeClr val="accent1">
                  <a:lumMod val="75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13572">
        <p:fade/>
      </p:transition>
    </mc:Choice>
    <mc:Fallback>
      <p:transition spd="med" advTm="13572">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2" descr="422_f3"/>
          <p:cNvPicPr>
            <a:picLocks noChangeAspect="1"/>
          </p:cNvPicPr>
          <p:nvPr/>
        </p:nvPicPr>
        <p:blipFill>
          <a:blip r:embed="rId1"/>
          <a:stretch>
            <a:fillRect/>
          </a:stretch>
        </p:blipFill>
        <p:spPr>
          <a:xfrm>
            <a:off x="250825" y="1700213"/>
            <a:ext cx="8562975" cy="3429000"/>
          </a:xfrm>
          <a:prstGeom prst="rect">
            <a:avLst/>
          </a:prstGeom>
          <a:noFill/>
          <a:ln w="9525">
            <a:noFill/>
          </a:ln>
        </p:spPr>
      </p:pic>
      <p:sp>
        <p:nvSpPr>
          <p:cNvPr id="11267" name="Text Box 3"/>
          <p:cNvSpPr txBox="1"/>
          <p:nvPr/>
        </p:nvSpPr>
        <p:spPr>
          <a:xfrm>
            <a:off x="3203575" y="5300663"/>
            <a:ext cx="2625725" cy="822325"/>
          </a:xfrm>
          <a:prstGeom prst="rect">
            <a:avLst/>
          </a:prstGeom>
          <a:noFill/>
          <a:ln w="12700">
            <a:noFill/>
          </a:ln>
        </p:spPr>
        <p:txBody>
          <a:bodyPr wrap="none">
            <a:spAutoFit/>
          </a:bodyPr>
          <a:p>
            <a:pPr algn="l"/>
            <a:r>
              <a:rPr lang="en-US" altLang="zh-CN" sz="2400" dirty="0">
                <a:latin typeface="Arial" panose="020B0604020202020204" pitchFamily="34" charset="0"/>
                <a:ea typeface="MingLiU" pitchFamily="49" charset="-120"/>
              </a:rPr>
              <a:t>ubiquitin </a:t>
            </a:r>
            <a:r>
              <a:rPr lang="zh-CN" altLang="en-US" sz="2400" dirty="0">
                <a:latin typeface="Arial" panose="020B0604020202020204" pitchFamily="34" charset="0"/>
                <a:ea typeface="宋体" panose="02010600030101010101" pitchFamily="2" charset="-122"/>
              </a:rPr>
              <a:t>相互作用</a:t>
            </a:r>
            <a:endParaRPr lang="zh-CN" altLang="en-US" sz="2400" dirty="0">
              <a:latin typeface="Arial" panose="020B0604020202020204" pitchFamily="34" charset="0"/>
              <a:ea typeface="宋体" panose="02010600030101010101" pitchFamily="2" charset="-122"/>
            </a:endParaRPr>
          </a:p>
          <a:p>
            <a:pPr algn="l"/>
            <a:endParaRPr lang="en-US" altLang="zh-CN" sz="2400" dirty="0">
              <a:latin typeface="Arial" panose="020B0604020202020204" pitchFamily="34" charset="0"/>
              <a:ea typeface="宋体" panose="02010600030101010101" pitchFamily="2" charset="-122"/>
            </a:endParaRPr>
          </a:p>
        </p:txBody>
      </p:sp>
    </p:spTree>
  </p:cSld>
  <p:clrMapOvr>
    <a:masterClrMapping/>
  </p:clrMapOvr>
  <p:transition>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p:cNvPicPr>
            <a:picLocks noChangeAspect="1"/>
          </p:cNvPicPr>
          <p:nvPr/>
        </p:nvPicPr>
        <p:blipFill>
          <a:blip r:embed="rId1"/>
          <a:stretch>
            <a:fillRect/>
          </a:stretch>
        </p:blipFill>
        <p:spPr>
          <a:xfrm>
            <a:off x="1870075" y="304800"/>
            <a:ext cx="5162550" cy="6553200"/>
          </a:xfrm>
          <a:prstGeom prst="rect">
            <a:avLst/>
          </a:prstGeom>
          <a:noFill/>
          <a:ln w="12700">
            <a:noFill/>
          </a:ln>
        </p:spPr>
      </p:pic>
    </p:spTree>
  </p:cSld>
  <p:clrMapOvr>
    <a:masterClrMapping/>
  </p:clrMapOvr>
  <p:transition>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Group 2"/>
          <p:cNvGrpSpPr/>
          <p:nvPr/>
        </p:nvGrpSpPr>
        <p:grpSpPr>
          <a:xfrm>
            <a:off x="1497013" y="473075"/>
            <a:ext cx="4278313" cy="5676900"/>
            <a:chOff x="461" y="192"/>
            <a:chExt cx="2695" cy="3576"/>
          </a:xfrm>
        </p:grpSpPr>
        <p:sp>
          <p:nvSpPr>
            <p:cNvPr id="13334" name="Rectangle 3"/>
            <p:cNvSpPr/>
            <p:nvPr/>
          </p:nvSpPr>
          <p:spPr>
            <a:xfrm rot="2700000">
              <a:off x="1044" y="1608"/>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3335" name="Rectangle 4"/>
            <p:cNvSpPr/>
            <p:nvPr/>
          </p:nvSpPr>
          <p:spPr>
            <a:xfrm rot="2700000">
              <a:off x="1356" y="648"/>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3336" name="Rectangle 5"/>
            <p:cNvSpPr/>
            <p:nvPr/>
          </p:nvSpPr>
          <p:spPr>
            <a:xfrm rot="2700000">
              <a:off x="1722" y="696"/>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3337" name="Rectangle 6"/>
            <p:cNvSpPr/>
            <p:nvPr/>
          </p:nvSpPr>
          <p:spPr>
            <a:xfrm rot="2700000">
              <a:off x="1908" y="1500"/>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nvGrpSpPr>
            <p:cNvPr id="13338" name="Group 7"/>
            <p:cNvGrpSpPr/>
            <p:nvPr/>
          </p:nvGrpSpPr>
          <p:grpSpPr>
            <a:xfrm>
              <a:off x="461" y="192"/>
              <a:ext cx="2056" cy="3354"/>
              <a:chOff x="461" y="192"/>
              <a:chExt cx="2056" cy="3354"/>
            </a:xfrm>
          </p:grpSpPr>
          <p:grpSp>
            <p:nvGrpSpPr>
              <p:cNvPr id="13350" name="Group 8"/>
              <p:cNvGrpSpPr/>
              <p:nvPr/>
            </p:nvGrpSpPr>
            <p:grpSpPr>
              <a:xfrm>
                <a:off x="461" y="192"/>
                <a:ext cx="2056" cy="2586"/>
                <a:chOff x="461" y="192"/>
                <a:chExt cx="2056" cy="2586"/>
              </a:xfrm>
            </p:grpSpPr>
            <p:grpSp>
              <p:nvGrpSpPr>
                <p:cNvPr id="13356" name="Group 9"/>
                <p:cNvGrpSpPr/>
                <p:nvPr/>
              </p:nvGrpSpPr>
              <p:grpSpPr>
                <a:xfrm>
                  <a:off x="461" y="192"/>
                  <a:ext cx="2056" cy="1320"/>
                  <a:chOff x="461" y="192"/>
                  <a:chExt cx="2056" cy="1320"/>
                </a:xfrm>
              </p:grpSpPr>
              <p:sp>
                <p:nvSpPr>
                  <p:cNvPr id="13359" name="Text Box 10"/>
                  <p:cNvSpPr txBox="1"/>
                  <p:nvPr/>
                </p:nvSpPr>
                <p:spPr>
                  <a:xfrm>
                    <a:off x="461" y="192"/>
                    <a:ext cx="2056" cy="290"/>
                  </a:xfrm>
                  <a:prstGeom prst="rect">
                    <a:avLst/>
                  </a:prstGeom>
                  <a:noFill/>
                  <a:ln w="9525">
                    <a:noFill/>
                  </a:ln>
                </p:spPr>
                <p:txBody>
                  <a:bodyPr wrap="none">
                    <a:spAutoFit/>
                  </a:bodyPr>
                  <a:p>
                    <a:pPr algn="l"/>
                    <a:r>
                      <a:rPr lang="en-US" altLang="zh-CN" sz="2400" b="1" dirty="0">
                        <a:solidFill>
                          <a:schemeClr val="tx1"/>
                        </a:solidFill>
                        <a:ea typeface="宋体" panose="02010600030101010101" pitchFamily="2" charset="-122"/>
                      </a:rPr>
                      <a:t>GST pull-down assay</a:t>
                    </a:r>
                    <a:endParaRPr lang="en-US" altLang="zh-CN" sz="2400" b="1" dirty="0">
                      <a:solidFill>
                        <a:schemeClr val="tx1"/>
                      </a:solidFill>
                      <a:ea typeface="宋体" panose="02010600030101010101" pitchFamily="2" charset="-122"/>
                    </a:endParaRPr>
                  </a:p>
                </p:txBody>
              </p:sp>
              <p:sp>
                <p:nvSpPr>
                  <p:cNvPr id="13360" name="Oval 11"/>
                  <p:cNvSpPr/>
                  <p:nvPr/>
                </p:nvSpPr>
                <p:spPr>
                  <a:xfrm>
                    <a:off x="570" y="846"/>
                    <a:ext cx="666" cy="666"/>
                  </a:xfrm>
                  <a:prstGeom prst="ellipse">
                    <a:avLst/>
                  </a:prstGeom>
                  <a:solidFill>
                    <a:schemeClr val="hlink"/>
                  </a:solidFill>
                  <a:ln w="9525" cap="flat" cmpd="sng">
                    <a:solidFill>
                      <a:schemeClr val="tx1"/>
                    </a:solidFill>
                    <a:prstDash val="solid"/>
                    <a:headEnd type="none" w="med" len="med"/>
                    <a:tailEnd type="none" w="med" len="med"/>
                  </a:ln>
                </p:spPr>
                <p:txBody>
                  <a:bodyPr wrap="none" anchor="ctr"/>
                  <a:p>
                    <a:r>
                      <a:rPr lang="en-US" altLang="zh-CN" sz="1600" b="1" dirty="0">
                        <a:latin typeface="Times New Roman" panose="02020603050405020304" pitchFamily="18" charset="0"/>
                        <a:ea typeface="宋体" panose="02010600030101010101" pitchFamily="2" charset="-122"/>
                      </a:rPr>
                      <a:t>Sepharose</a:t>
                    </a:r>
                    <a:endParaRPr lang="en-US" altLang="zh-CN" sz="1600" b="1" dirty="0">
                      <a:latin typeface="Times New Roman" panose="02020603050405020304" pitchFamily="18" charset="0"/>
                      <a:ea typeface="宋体" panose="02010600030101010101" pitchFamily="2" charset="-122"/>
                    </a:endParaRPr>
                  </a:p>
                  <a:p>
                    <a:r>
                      <a:rPr lang="en-US" altLang="zh-CN" sz="1600" b="1" dirty="0">
                        <a:latin typeface="Times New Roman" panose="02020603050405020304" pitchFamily="18" charset="0"/>
                        <a:ea typeface="宋体" panose="02010600030101010101" pitchFamily="2" charset="-122"/>
                      </a:rPr>
                      <a:t>GSH</a:t>
                    </a:r>
                    <a:endParaRPr lang="en-US" altLang="zh-CN" sz="1600" b="1" dirty="0">
                      <a:latin typeface="Times New Roman" panose="02020603050405020304" pitchFamily="18" charset="0"/>
                      <a:ea typeface="宋体" panose="02010600030101010101" pitchFamily="2" charset="-122"/>
                    </a:endParaRPr>
                  </a:p>
                </p:txBody>
              </p:sp>
              <p:sp>
                <p:nvSpPr>
                  <p:cNvPr id="13361" name="Line 12"/>
                  <p:cNvSpPr/>
                  <p:nvPr/>
                </p:nvSpPr>
                <p:spPr>
                  <a:xfrm>
                    <a:off x="1242" y="1182"/>
                    <a:ext cx="258" cy="0"/>
                  </a:xfrm>
                  <a:prstGeom prst="line">
                    <a:avLst/>
                  </a:prstGeom>
                  <a:ln w="76200" cap="flat" cmpd="sng">
                    <a:solidFill>
                      <a:schemeClr val="tx1"/>
                    </a:solidFill>
                    <a:prstDash val="solid"/>
                    <a:headEnd type="none" w="med" len="med"/>
                    <a:tailEnd type="diamond" w="lg" len="lg"/>
                  </a:ln>
                </p:spPr>
              </p:sp>
            </p:grpSp>
            <p:sp>
              <p:nvSpPr>
                <p:cNvPr id="13357" name="Line 13"/>
                <p:cNvSpPr/>
                <p:nvPr/>
              </p:nvSpPr>
              <p:spPr>
                <a:xfrm>
                  <a:off x="696" y="480"/>
                  <a:ext cx="0" cy="432"/>
                </a:xfrm>
                <a:prstGeom prst="line">
                  <a:avLst/>
                </a:prstGeom>
                <a:ln w="28575" cap="flat" cmpd="sng">
                  <a:solidFill>
                    <a:schemeClr val="tx1"/>
                  </a:solidFill>
                  <a:prstDash val="solid"/>
                  <a:headEnd type="none" w="med" len="med"/>
                  <a:tailEnd type="none" w="med" len="med"/>
                </a:ln>
              </p:spPr>
            </p:sp>
            <p:sp>
              <p:nvSpPr>
                <p:cNvPr id="13358" name="Line 14"/>
                <p:cNvSpPr/>
                <p:nvPr/>
              </p:nvSpPr>
              <p:spPr>
                <a:xfrm>
                  <a:off x="696" y="1440"/>
                  <a:ext cx="0" cy="1338"/>
                </a:xfrm>
                <a:prstGeom prst="line">
                  <a:avLst/>
                </a:prstGeom>
                <a:ln w="28575" cap="flat" cmpd="sng">
                  <a:solidFill>
                    <a:schemeClr val="tx1"/>
                  </a:solidFill>
                  <a:prstDash val="solid"/>
                  <a:headEnd type="none" w="med" len="med"/>
                  <a:tailEnd type="none" w="med" len="med"/>
                </a:ln>
              </p:spPr>
            </p:sp>
          </p:grpSp>
          <p:sp>
            <p:nvSpPr>
              <p:cNvPr id="13351" name="Line 15"/>
              <p:cNvSpPr/>
              <p:nvPr/>
            </p:nvSpPr>
            <p:spPr>
              <a:xfrm>
                <a:off x="696" y="2772"/>
                <a:ext cx="606" cy="594"/>
              </a:xfrm>
              <a:prstGeom prst="line">
                <a:avLst/>
              </a:prstGeom>
              <a:ln w="28575" cap="flat" cmpd="sng">
                <a:solidFill>
                  <a:schemeClr val="tx1"/>
                </a:solidFill>
                <a:prstDash val="solid"/>
                <a:headEnd type="none" w="med" len="med"/>
                <a:tailEnd type="none" w="med" len="med"/>
              </a:ln>
            </p:spPr>
          </p:sp>
          <p:sp>
            <p:nvSpPr>
              <p:cNvPr id="13352" name="Line 16"/>
              <p:cNvSpPr/>
              <p:nvPr/>
            </p:nvSpPr>
            <p:spPr>
              <a:xfrm>
                <a:off x="1296" y="3366"/>
                <a:ext cx="0" cy="174"/>
              </a:xfrm>
              <a:prstGeom prst="line">
                <a:avLst/>
              </a:prstGeom>
              <a:ln w="28575" cap="flat" cmpd="sng">
                <a:solidFill>
                  <a:schemeClr val="tx1"/>
                </a:solidFill>
                <a:prstDash val="solid"/>
                <a:headEnd type="none" w="med" len="med"/>
                <a:tailEnd type="none" w="med" len="med"/>
              </a:ln>
            </p:spPr>
          </p:sp>
          <p:sp>
            <p:nvSpPr>
              <p:cNvPr id="13353" name="Line 17"/>
              <p:cNvSpPr/>
              <p:nvPr/>
            </p:nvSpPr>
            <p:spPr>
              <a:xfrm flipV="1">
                <a:off x="1512" y="3348"/>
                <a:ext cx="0" cy="198"/>
              </a:xfrm>
              <a:prstGeom prst="line">
                <a:avLst/>
              </a:prstGeom>
              <a:ln w="28575" cap="flat" cmpd="sng">
                <a:solidFill>
                  <a:schemeClr val="tx1"/>
                </a:solidFill>
                <a:prstDash val="solid"/>
                <a:headEnd type="none" w="med" len="med"/>
                <a:tailEnd type="none" w="med" len="med"/>
              </a:ln>
            </p:spPr>
          </p:sp>
          <p:sp>
            <p:nvSpPr>
              <p:cNvPr id="13354" name="Line 18"/>
              <p:cNvSpPr/>
              <p:nvPr/>
            </p:nvSpPr>
            <p:spPr>
              <a:xfrm flipV="1">
                <a:off x="1512" y="2760"/>
                <a:ext cx="594" cy="606"/>
              </a:xfrm>
              <a:prstGeom prst="line">
                <a:avLst/>
              </a:prstGeom>
              <a:ln w="28575" cap="flat" cmpd="sng">
                <a:solidFill>
                  <a:schemeClr val="tx1"/>
                </a:solidFill>
                <a:prstDash val="solid"/>
                <a:headEnd type="none" w="med" len="med"/>
                <a:tailEnd type="none" w="med" len="med"/>
              </a:ln>
            </p:spPr>
          </p:sp>
          <p:sp>
            <p:nvSpPr>
              <p:cNvPr id="13355" name="Line 19"/>
              <p:cNvSpPr/>
              <p:nvPr/>
            </p:nvSpPr>
            <p:spPr>
              <a:xfrm flipV="1">
                <a:off x="2100" y="1770"/>
                <a:ext cx="0" cy="990"/>
              </a:xfrm>
              <a:prstGeom prst="line">
                <a:avLst/>
              </a:prstGeom>
              <a:ln w="28575" cap="flat" cmpd="sng">
                <a:solidFill>
                  <a:schemeClr val="tx1"/>
                </a:solidFill>
                <a:prstDash val="solid"/>
                <a:headEnd type="none" w="med" len="med"/>
                <a:tailEnd type="none" w="med" len="med"/>
              </a:ln>
            </p:spPr>
          </p:sp>
        </p:grpSp>
        <p:grpSp>
          <p:nvGrpSpPr>
            <p:cNvPr id="13339" name="Group 20"/>
            <p:cNvGrpSpPr/>
            <p:nvPr/>
          </p:nvGrpSpPr>
          <p:grpSpPr>
            <a:xfrm>
              <a:off x="1404" y="2394"/>
              <a:ext cx="1752" cy="486"/>
              <a:chOff x="1404" y="2082"/>
              <a:chExt cx="1752" cy="486"/>
            </a:xfrm>
          </p:grpSpPr>
          <p:grpSp>
            <p:nvGrpSpPr>
              <p:cNvPr id="13341" name="Group 21"/>
              <p:cNvGrpSpPr/>
              <p:nvPr/>
            </p:nvGrpSpPr>
            <p:grpSpPr>
              <a:xfrm>
                <a:off x="1500" y="2154"/>
                <a:ext cx="960" cy="372"/>
                <a:chOff x="1500" y="996"/>
                <a:chExt cx="960" cy="372"/>
              </a:xfrm>
            </p:grpSpPr>
            <p:grpSp>
              <p:nvGrpSpPr>
                <p:cNvPr id="13346" name="Group 22"/>
                <p:cNvGrpSpPr/>
                <p:nvPr/>
              </p:nvGrpSpPr>
              <p:grpSpPr>
                <a:xfrm>
                  <a:off x="1500" y="996"/>
                  <a:ext cx="960" cy="372"/>
                  <a:chOff x="1500" y="996"/>
                  <a:chExt cx="960" cy="372"/>
                </a:xfrm>
              </p:grpSpPr>
              <p:sp>
                <p:nvSpPr>
                  <p:cNvPr id="13348" name="Freeform 23"/>
                  <p:cNvSpPr/>
                  <p:nvPr/>
                </p:nvSpPr>
                <p:spPr>
                  <a:xfrm>
                    <a:off x="1500" y="996"/>
                    <a:ext cx="468" cy="372"/>
                  </a:xfrm>
                  <a:custGeom>
                    <a:avLst/>
                    <a:gdLst>
                      <a:gd name="txL" fmla="*/ 0 w 468"/>
                      <a:gd name="txT" fmla="*/ 0 h 372"/>
                      <a:gd name="txR" fmla="*/ 468 w 468"/>
                      <a:gd name="txB" fmla="*/ 372 h 372"/>
                    </a:gdLst>
                    <a:ahLst/>
                    <a:cxnLst>
                      <a:cxn ang="0">
                        <a:pos x="0" y="0"/>
                      </a:cxn>
                      <a:cxn ang="0">
                        <a:pos x="186" y="192"/>
                      </a:cxn>
                      <a:cxn ang="0">
                        <a:pos x="0" y="372"/>
                      </a:cxn>
                      <a:cxn ang="0">
                        <a:pos x="468" y="372"/>
                      </a:cxn>
                      <a:cxn ang="0">
                        <a:pos x="468" y="0"/>
                      </a:cxn>
                      <a:cxn ang="0">
                        <a:pos x="0" y="0"/>
                      </a:cxn>
                    </a:cxnLst>
                    <a:rect l="txL" t="txT" r="txR" b="txB"/>
                    <a:pathLst>
                      <a:path w="468" h="372">
                        <a:moveTo>
                          <a:pt x="0" y="0"/>
                        </a:moveTo>
                        <a:lnTo>
                          <a:pt x="186" y="192"/>
                        </a:lnTo>
                        <a:lnTo>
                          <a:pt x="0" y="372"/>
                        </a:lnTo>
                        <a:lnTo>
                          <a:pt x="468" y="372"/>
                        </a:lnTo>
                        <a:lnTo>
                          <a:pt x="468" y="0"/>
                        </a:lnTo>
                        <a:lnTo>
                          <a:pt x="0" y="0"/>
                        </a:lnTo>
                        <a:close/>
                      </a:path>
                    </a:pathLst>
                  </a:custGeom>
                  <a:solidFill>
                    <a:srgbClr val="FF66CC"/>
                  </a:solidFill>
                  <a:ln w="9525" cap="flat" cmpd="sng">
                    <a:solidFill>
                      <a:schemeClr val="tx1"/>
                    </a:solidFill>
                    <a:prstDash val="solid"/>
                    <a:round/>
                    <a:headEnd type="none" w="med" len="med"/>
                    <a:tailEnd type="none" w="med" len="med"/>
                  </a:ln>
                </p:spPr>
                <p:txBody>
                  <a:bodyPr/>
                  <a:p>
                    <a:endParaRPr lang="zh-CN" altLang="en-US" dirty="0">
                      <a:latin typeface="Arial" panose="020B0604020202020204" pitchFamily="34" charset="0"/>
                    </a:endParaRPr>
                  </a:p>
                </p:txBody>
              </p:sp>
              <p:sp>
                <p:nvSpPr>
                  <p:cNvPr id="13349" name="Freeform 24"/>
                  <p:cNvSpPr/>
                  <p:nvPr/>
                </p:nvSpPr>
                <p:spPr>
                  <a:xfrm>
                    <a:off x="1962" y="996"/>
                    <a:ext cx="498" cy="366"/>
                  </a:xfrm>
                  <a:custGeom>
                    <a:avLst/>
                    <a:gdLst>
                      <a:gd name="txL" fmla="*/ 0 w 498"/>
                      <a:gd name="txT" fmla="*/ 0 h 366"/>
                      <a:gd name="txR" fmla="*/ 498 w 498"/>
                      <a:gd name="txB" fmla="*/ 366 h 366"/>
                    </a:gdLst>
                    <a:ahLst/>
                    <a:cxnLst>
                      <a:cxn ang="0">
                        <a:pos x="6" y="0"/>
                      </a:cxn>
                      <a:cxn ang="0">
                        <a:pos x="468" y="0"/>
                      </a:cxn>
                      <a:cxn ang="0">
                        <a:pos x="402" y="66"/>
                      </a:cxn>
                      <a:cxn ang="0">
                        <a:pos x="384" y="120"/>
                      </a:cxn>
                      <a:cxn ang="0">
                        <a:pos x="378" y="138"/>
                      </a:cxn>
                      <a:cxn ang="0">
                        <a:pos x="414" y="288"/>
                      </a:cxn>
                      <a:cxn ang="0">
                        <a:pos x="480" y="342"/>
                      </a:cxn>
                      <a:cxn ang="0">
                        <a:pos x="498" y="366"/>
                      </a:cxn>
                      <a:cxn ang="0">
                        <a:pos x="0" y="366"/>
                      </a:cxn>
                      <a:cxn ang="0">
                        <a:pos x="6" y="0"/>
                      </a:cxn>
                    </a:cxnLst>
                    <a:rect l="txL" t="txT" r="txR" b="txB"/>
                    <a:pathLst>
                      <a:path w="498" h="366">
                        <a:moveTo>
                          <a:pt x="6" y="0"/>
                        </a:moveTo>
                        <a:lnTo>
                          <a:pt x="468" y="0"/>
                        </a:lnTo>
                        <a:cubicBezTo>
                          <a:pt x="445" y="23"/>
                          <a:pt x="425" y="43"/>
                          <a:pt x="402" y="66"/>
                        </a:cubicBezTo>
                        <a:cubicBezTo>
                          <a:pt x="396" y="84"/>
                          <a:pt x="390" y="102"/>
                          <a:pt x="384" y="120"/>
                        </a:cubicBezTo>
                        <a:cubicBezTo>
                          <a:pt x="382" y="126"/>
                          <a:pt x="378" y="138"/>
                          <a:pt x="378" y="138"/>
                        </a:cubicBezTo>
                        <a:cubicBezTo>
                          <a:pt x="382" y="199"/>
                          <a:pt x="372" y="246"/>
                          <a:pt x="414" y="288"/>
                        </a:cubicBezTo>
                        <a:cubicBezTo>
                          <a:pt x="424" y="319"/>
                          <a:pt x="454" y="325"/>
                          <a:pt x="480" y="342"/>
                        </a:cubicBezTo>
                        <a:cubicBezTo>
                          <a:pt x="494" y="362"/>
                          <a:pt x="487" y="355"/>
                          <a:pt x="498" y="366"/>
                        </a:cubicBezTo>
                        <a:lnTo>
                          <a:pt x="0" y="366"/>
                        </a:lnTo>
                        <a:lnTo>
                          <a:pt x="6" y="0"/>
                        </a:lnTo>
                        <a:close/>
                      </a:path>
                    </a:pathLst>
                  </a:custGeom>
                  <a:solidFill>
                    <a:srgbClr val="FFCC00"/>
                  </a:solidFill>
                  <a:ln w="9525" cap="flat" cmpd="sng">
                    <a:solidFill>
                      <a:schemeClr val="tx1"/>
                    </a:solidFill>
                    <a:prstDash val="solid"/>
                    <a:round/>
                    <a:headEnd type="none" w="med" len="med"/>
                    <a:tailEnd type="none" w="med" len="med"/>
                  </a:ln>
                </p:spPr>
                <p:txBody>
                  <a:bodyPr/>
                  <a:p>
                    <a:endParaRPr lang="zh-CN" altLang="en-US" dirty="0">
                      <a:latin typeface="Arial" panose="020B0604020202020204" pitchFamily="34" charset="0"/>
                    </a:endParaRPr>
                  </a:p>
                </p:txBody>
              </p:sp>
            </p:grpSp>
            <p:sp>
              <p:nvSpPr>
                <p:cNvPr id="13347" name="Text Box 25"/>
                <p:cNvSpPr txBox="1"/>
                <p:nvPr/>
              </p:nvSpPr>
              <p:spPr>
                <a:xfrm>
                  <a:off x="1640" y="1077"/>
                  <a:ext cx="688" cy="212"/>
                </a:xfrm>
                <a:prstGeom prst="rect">
                  <a:avLst/>
                </a:prstGeom>
                <a:noFill/>
                <a:ln w="9525">
                  <a:noFill/>
                </a:ln>
              </p:spPr>
              <p:txBody>
                <a:bodyPr wrap="none">
                  <a:spAutoFit/>
                </a:bodyPr>
                <a:p>
                  <a:pPr algn="l"/>
                  <a:r>
                    <a:rPr lang="en-US" altLang="zh-CN" sz="1600" b="1" dirty="0">
                      <a:latin typeface="Times New Roman" panose="02020603050405020304" pitchFamily="18" charset="0"/>
                      <a:ea typeface="宋体" panose="02010600030101010101" pitchFamily="2" charset="-122"/>
                    </a:rPr>
                    <a:t>GST   “X”</a:t>
                  </a:r>
                  <a:endParaRPr lang="en-US" altLang="zh-CN" sz="1600" b="1" dirty="0">
                    <a:latin typeface="Times New Roman" panose="02020603050405020304" pitchFamily="18" charset="0"/>
                    <a:ea typeface="宋体" panose="02010600030101010101" pitchFamily="2" charset="-122"/>
                  </a:endParaRPr>
                </a:p>
              </p:txBody>
            </p:sp>
          </p:grpSp>
          <p:grpSp>
            <p:nvGrpSpPr>
              <p:cNvPr id="13342" name="Group 26"/>
              <p:cNvGrpSpPr/>
              <p:nvPr/>
            </p:nvGrpSpPr>
            <p:grpSpPr>
              <a:xfrm>
                <a:off x="2376" y="2082"/>
                <a:ext cx="780" cy="486"/>
                <a:chOff x="2376" y="924"/>
                <a:chExt cx="780" cy="486"/>
              </a:xfrm>
            </p:grpSpPr>
            <p:sp>
              <p:nvSpPr>
                <p:cNvPr id="13344" name="Oval 27"/>
                <p:cNvSpPr/>
                <p:nvPr/>
              </p:nvSpPr>
              <p:spPr>
                <a:xfrm>
                  <a:off x="2376" y="924"/>
                  <a:ext cx="780" cy="486"/>
                </a:xfrm>
                <a:prstGeom prst="ellipse">
                  <a:avLst/>
                </a:prstGeom>
                <a:solidFill>
                  <a:srgbClr val="99FFCC"/>
                </a:solidFill>
                <a:ln w="9525" cap="flat" cmpd="sng">
                  <a:solidFill>
                    <a:schemeClr val="tx1"/>
                  </a:solidFill>
                  <a:prstDash val="solid"/>
                  <a:headEnd type="none" w="med" len="med"/>
                  <a:tailEnd type="none" w="med" len="med"/>
                </a:ln>
              </p:spPr>
              <p:txBody>
                <a:bodyPr wrap="none" anchor="ctr"/>
                <a:p>
                  <a:endParaRPr lang="cs-CZ" altLang="zh-CN" sz="2400" b="1" dirty="0">
                    <a:latin typeface="Times New Roman" panose="02020603050405020304" pitchFamily="18" charset="0"/>
                    <a:ea typeface="宋体" panose="02010600030101010101" pitchFamily="2" charset="-122"/>
                  </a:endParaRPr>
                </a:p>
              </p:txBody>
            </p:sp>
            <p:sp>
              <p:nvSpPr>
                <p:cNvPr id="13345" name="Text Box 28"/>
                <p:cNvSpPr txBox="1"/>
                <p:nvPr/>
              </p:nvSpPr>
              <p:spPr>
                <a:xfrm>
                  <a:off x="2546" y="1040"/>
                  <a:ext cx="447" cy="288"/>
                </a:xfrm>
                <a:prstGeom prst="rect">
                  <a:avLst/>
                </a:prstGeom>
                <a:noFill/>
                <a:ln w="9525">
                  <a:noFill/>
                </a:ln>
              </p:spPr>
              <p:txBody>
                <a:bodyPr wrap="none">
                  <a:spAutoFit/>
                </a:bodyPr>
                <a:p>
                  <a:pPr algn="l"/>
                  <a:r>
                    <a:rPr lang="en-US" altLang="zh-CN" sz="2400" b="1" dirty="0">
                      <a:latin typeface="Times New Roman" panose="02020603050405020304" pitchFamily="18" charset="0"/>
                      <a:ea typeface="宋体" panose="02010600030101010101" pitchFamily="2" charset="-122"/>
                    </a:rPr>
                    <a:t>“Y”</a:t>
                  </a:r>
                  <a:endParaRPr lang="en-US" altLang="zh-CN" sz="2400" b="1" dirty="0">
                    <a:latin typeface="Times New Roman" panose="02020603050405020304" pitchFamily="18" charset="0"/>
                    <a:ea typeface="宋体" panose="02010600030101010101" pitchFamily="2" charset="-122"/>
                  </a:endParaRPr>
                </a:p>
              </p:txBody>
            </p:sp>
          </p:grpSp>
          <p:sp>
            <p:nvSpPr>
              <p:cNvPr id="13343" name="Rectangle 29"/>
              <p:cNvSpPr/>
              <p:nvPr/>
            </p:nvSpPr>
            <p:spPr>
              <a:xfrm rot="2700000">
                <a:off x="1404" y="2250"/>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13340" name="Line 30"/>
            <p:cNvSpPr/>
            <p:nvPr/>
          </p:nvSpPr>
          <p:spPr>
            <a:xfrm>
              <a:off x="1434" y="3066"/>
              <a:ext cx="0" cy="702"/>
            </a:xfrm>
            <a:prstGeom prst="line">
              <a:avLst/>
            </a:prstGeom>
            <a:ln w="9525" cap="flat" cmpd="sng">
              <a:solidFill>
                <a:schemeClr val="tx1"/>
              </a:solidFill>
              <a:prstDash val="solid"/>
              <a:headEnd type="none" w="med" len="med"/>
              <a:tailEnd type="triangle" w="med" len="med"/>
            </a:ln>
          </p:spPr>
        </p:sp>
      </p:grpSp>
      <p:grpSp>
        <p:nvGrpSpPr>
          <p:cNvPr id="13315" name="Group 49"/>
          <p:cNvGrpSpPr/>
          <p:nvPr/>
        </p:nvGrpSpPr>
        <p:grpSpPr>
          <a:xfrm>
            <a:off x="5949950" y="765175"/>
            <a:ext cx="2438400" cy="5248275"/>
            <a:chOff x="3442" y="482"/>
            <a:chExt cx="1536" cy="3306"/>
          </a:xfrm>
        </p:grpSpPr>
        <p:sp>
          <p:nvSpPr>
            <p:cNvPr id="13316" name="Oval 31"/>
            <p:cNvSpPr/>
            <p:nvPr/>
          </p:nvSpPr>
          <p:spPr>
            <a:xfrm>
              <a:off x="3442" y="863"/>
              <a:ext cx="666" cy="666"/>
            </a:xfrm>
            <a:prstGeom prst="ellipse">
              <a:avLst/>
            </a:prstGeom>
            <a:solidFill>
              <a:schemeClr val="hlink"/>
            </a:solidFill>
            <a:ln w="9525" cap="flat" cmpd="sng">
              <a:solidFill>
                <a:schemeClr val="tx1"/>
              </a:solidFill>
              <a:prstDash val="solid"/>
              <a:headEnd type="none" w="med" len="med"/>
              <a:tailEnd type="none" w="med" len="med"/>
            </a:ln>
          </p:spPr>
          <p:txBody>
            <a:bodyPr wrap="none" anchor="ctr"/>
            <a:p>
              <a:r>
                <a:rPr lang="en-US" altLang="zh-CN" sz="1600" b="1" dirty="0">
                  <a:latin typeface="Times New Roman" panose="02020603050405020304" pitchFamily="18" charset="0"/>
                  <a:ea typeface="宋体" panose="02010600030101010101" pitchFamily="2" charset="-122"/>
                </a:rPr>
                <a:t>Sepharose</a:t>
              </a:r>
              <a:endParaRPr lang="en-US" altLang="zh-CN" sz="1600" b="1" dirty="0">
                <a:latin typeface="Times New Roman" panose="02020603050405020304" pitchFamily="18" charset="0"/>
                <a:ea typeface="宋体" panose="02010600030101010101" pitchFamily="2" charset="-122"/>
              </a:endParaRPr>
            </a:p>
            <a:p>
              <a:r>
                <a:rPr lang="en-US" altLang="zh-CN" sz="1600" b="1" dirty="0">
                  <a:latin typeface="Times New Roman" panose="02020603050405020304" pitchFamily="18" charset="0"/>
                  <a:ea typeface="宋体" panose="02010600030101010101" pitchFamily="2" charset="-122"/>
                </a:rPr>
                <a:t>GSH</a:t>
              </a:r>
              <a:endParaRPr lang="en-US" altLang="zh-CN" sz="1600" b="1" dirty="0">
                <a:latin typeface="Times New Roman" panose="02020603050405020304" pitchFamily="18" charset="0"/>
                <a:ea typeface="宋体" panose="02010600030101010101" pitchFamily="2" charset="-122"/>
              </a:endParaRPr>
            </a:p>
          </p:txBody>
        </p:sp>
        <p:sp>
          <p:nvSpPr>
            <p:cNvPr id="13317" name="Line 32"/>
            <p:cNvSpPr/>
            <p:nvPr/>
          </p:nvSpPr>
          <p:spPr>
            <a:xfrm>
              <a:off x="4105" y="1207"/>
              <a:ext cx="258" cy="0"/>
            </a:xfrm>
            <a:prstGeom prst="line">
              <a:avLst/>
            </a:prstGeom>
            <a:ln w="76200" cap="flat" cmpd="sng">
              <a:solidFill>
                <a:schemeClr val="tx1"/>
              </a:solidFill>
              <a:prstDash val="solid"/>
              <a:headEnd type="none" w="med" len="med"/>
              <a:tailEnd type="diamond" w="lg" len="lg"/>
            </a:ln>
          </p:spPr>
        </p:sp>
        <p:sp>
          <p:nvSpPr>
            <p:cNvPr id="13318" name="Line 33"/>
            <p:cNvSpPr/>
            <p:nvPr/>
          </p:nvSpPr>
          <p:spPr>
            <a:xfrm>
              <a:off x="3560" y="482"/>
              <a:ext cx="0" cy="432"/>
            </a:xfrm>
            <a:prstGeom prst="line">
              <a:avLst/>
            </a:prstGeom>
            <a:ln w="28575" cap="flat" cmpd="sng">
              <a:solidFill>
                <a:schemeClr val="tx1"/>
              </a:solidFill>
              <a:prstDash val="solid"/>
              <a:headEnd type="none" w="med" len="med"/>
              <a:tailEnd type="none" w="med" len="med"/>
            </a:ln>
          </p:spPr>
        </p:sp>
        <p:sp>
          <p:nvSpPr>
            <p:cNvPr id="13319" name="Line 34"/>
            <p:cNvSpPr/>
            <p:nvPr/>
          </p:nvSpPr>
          <p:spPr>
            <a:xfrm>
              <a:off x="3568" y="1457"/>
              <a:ext cx="0" cy="1338"/>
            </a:xfrm>
            <a:prstGeom prst="line">
              <a:avLst/>
            </a:prstGeom>
            <a:ln w="28575" cap="flat" cmpd="sng">
              <a:solidFill>
                <a:schemeClr val="tx1"/>
              </a:solidFill>
              <a:prstDash val="solid"/>
              <a:headEnd type="none" w="med" len="med"/>
              <a:tailEnd type="none" w="med" len="med"/>
            </a:ln>
          </p:spPr>
        </p:sp>
        <p:sp>
          <p:nvSpPr>
            <p:cNvPr id="13320" name="Line 35"/>
            <p:cNvSpPr/>
            <p:nvPr/>
          </p:nvSpPr>
          <p:spPr>
            <a:xfrm>
              <a:off x="3568" y="2789"/>
              <a:ext cx="606" cy="594"/>
            </a:xfrm>
            <a:prstGeom prst="line">
              <a:avLst/>
            </a:prstGeom>
            <a:ln w="28575" cap="flat" cmpd="sng">
              <a:solidFill>
                <a:schemeClr val="tx1"/>
              </a:solidFill>
              <a:prstDash val="solid"/>
              <a:headEnd type="none" w="med" len="med"/>
              <a:tailEnd type="none" w="med" len="med"/>
            </a:ln>
          </p:spPr>
        </p:sp>
        <p:sp>
          <p:nvSpPr>
            <p:cNvPr id="13321" name="Line 36"/>
            <p:cNvSpPr/>
            <p:nvPr/>
          </p:nvSpPr>
          <p:spPr>
            <a:xfrm>
              <a:off x="4168" y="3383"/>
              <a:ext cx="0" cy="174"/>
            </a:xfrm>
            <a:prstGeom prst="line">
              <a:avLst/>
            </a:prstGeom>
            <a:ln w="28575" cap="flat" cmpd="sng">
              <a:solidFill>
                <a:schemeClr val="tx1"/>
              </a:solidFill>
              <a:prstDash val="solid"/>
              <a:headEnd type="none" w="med" len="med"/>
              <a:tailEnd type="none" w="med" len="med"/>
            </a:ln>
          </p:spPr>
        </p:sp>
        <p:sp>
          <p:nvSpPr>
            <p:cNvPr id="13322" name="Line 37"/>
            <p:cNvSpPr/>
            <p:nvPr/>
          </p:nvSpPr>
          <p:spPr>
            <a:xfrm flipV="1">
              <a:off x="4384" y="3365"/>
              <a:ext cx="0" cy="198"/>
            </a:xfrm>
            <a:prstGeom prst="line">
              <a:avLst/>
            </a:prstGeom>
            <a:ln w="28575" cap="flat" cmpd="sng">
              <a:solidFill>
                <a:schemeClr val="tx1"/>
              </a:solidFill>
              <a:prstDash val="solid"/>
              <a:headEnd type="none" w="med" len="med"/>
              <a:tailEnd type="none" w="med" len="med"/>
            </a:ln>
          </p:spPr>
        </p:sp>
        <p:sp>
          <p:nvSpPr>
            <p:cNvPr id="13323" name="Line 38"/>
            <p:cNvSpPr/>
            <p:nvPr/>
          </p:nvSpPr>
          <p:spPr>
            <a:xfrm flipV="1">
              <a:off x="4384" y="2777"/>
              <a:ext cx="594" cy="606"/>
            </a:xfrm>
            <a:prstGeom prst="line">
              <a:avLst/>
            </a:prstGeom>
            <a:ln w="28575" cap="flat" cmpd="sng">
              <a:solidFill>
                <a:schemeClr val="tx1"/>
              </a:solidFill>
              <a:prstDash val="solid"/>
              <a:headEnd type="none" w="med" len="med"/>
              <a:tailEnd type="none" w="med" len="med"/>
            </a:ln>
          </p:spPr>
        </p:sp>
        <p:sp>
          <p:nvSpPr>
            <p:cNvPr id="13324" name="Line 39"/>
            <p:cNvSpPr/>
            <p:nvPr/>
          </p:nvSpPr>
          <p:spPr>
            <a:xfrm flipV="1">
              <a:off x="4972" y="1787"/>
              <a:ext cx="0" cy="990"/>
            </a:xfrm>
            <a:prstGeom prst="line">
              <a:avLst/>
            </a:prstGeom>
            <a:ln w="28575" cap="flat" cmpd="sng">
              <a:solidFill>
                <a:schemeClr val="tx1"/>
              </a:solidFill>
              <a:prstDash val="solid"/>
              <a:headEnd type="none" w="med" len="med"/>
              <a:tailEnd type="none" w="med" len="med"/>
            </a:ln>
          </p:spPr>
        </p:sp>
        <p:grpSp>
          <p:nvGrpSpPr>
            <p:cNvPr id="13325" name="Group 40"/>
            <p:cNvGrpSpPr/>
            <p:nvPr/>
          </p:nvGrpSpPr>
          <p:grpSpPr>
            <a:xfrm>
              <a:off x="4389" y="2457"/>
              <a:ext cx="512" cy="372"/>
              <a:chOff x="4389" y="1013"/>
              <a:chExt cx="512" cy="372"/>
            </a:xfrm>
          </p:grpSpPr>
          <p:sp>
            <p:nvSpPr>
              <p:cNvPr id="13332" name="Freeform 41"/>
              <p:cNvSpPr/>
              <p:nvPr/>
            </p:nvSpPr>
            <p:spPr>
              <a:xfrm>
                <a:off x="4389" y="1013"/>
                <a:ext cx="468" cy="372"/>
              </a:xfrm>
              <a:custGeom>
                <a:avLst/>
                <a:gdLst>
                  <a:gd name="txL" fmla="*/ 0 w 468"/>
                  <a:gd name="txT" fmla="*/ 0 h 372"/>
                  <a:gd name="txR" fmla="*/ 468 w 468"/>
                  <a:gd name="txB" fmla="*/ 372 h 372"/>
                </a:gdLst>
                <a:ahLst/>
                <a:cxnLst>
                  <a:cxn ang="0">
                    <a:pos x="0" y="0"/>
                  </a:cxn>
                  <a:cxn ang="0">
                    <a:pos x="186" y="192"/>
                  </a:cxn>
                  <a:cxn ang="0">
                    <a:pos x="0" y="372"/>
                  </a:cxn>
                  <a:cxn ang="0">
                    <a:pos x="468" y="372"/>
                  </a:cxn>
                  <a:cxn ang="0">
                    <a:pos x="468" y="0"/>
                  </a:cxn>
                  <a:cxn ang="0">
                    <a:pos x="0" y="0"/>
                  </a:cxn>
                </a:cxnLst>
                <a:rect l="txL" t="txT" r="txR" b="txB"/>
                <a:pathLst>
                  <a:path w="468" h="372">
                    <a:moveTo>
                      <a:pt x="0" y="0"/>
                    </a:moveTo>
                    <a:lnTo>
                      <a:pt x="186" y="192"/>
                    </a:lnTo>
                    <a:lnTo>
                      <a:pt x="0" y="372"/>
                    </a:lnTo>
                    <a:lnTo>
                      <a:pt x="468" y="372"/>
                    </a:lnTo>
                    <a:lnTo>
                      <a:pt x="468" y="0"/>
                    </a:lnTo>
                    <a:lnTo>
                      <a:pt x="0" y="0"/>
                    </a:lnTo>
                    <a:close/>
                  </a:path>
                </a:pathLst>
              </a:custGeom>
              <a:solidFill>
                <a:srgbClr val="FF66CC"/>
              </a:solidFill>
              <a:ln w="9525" cap="flat" cmpd="sng">
                <a:solidFill>
                  <a:schemeClr val="tx1"/>
                </a:solidFill>
                <a:prstDash val="solid"/>
                <a:round/>
                <a:headEnd type="none" w="med" len="med"/>
                <a:tailEnd type="none" w="med" len="med"/>
              </a:ln>
            </p:spPr>
            <p:txBody>
              <a:bodyPr/>
              <a:p>
                <a:endParaRPr lang="zh-CN" altLang="en-US" dirty="0">
                  <a:latin typeface="Arial" panose="020B0604020202020204" pitchFamily="34" charset="0"/>
                </a:endParaRPr>
              </a:p>
            </p:txBody>
          </p:sp>
          <p:sp>
            <p:nvSpPr>
              <p:cNvPr id="13333" name="Text Box 42"/>
              <p:cNvSpPr txBox="1"/>
              <p:nvPr/>
            </p:nvSpPr>
            <p:spPr>
              <a:xfrm>
                <a:off x="4529" y="1094"/>
                <a:ext cx="372" cy="212"/>
              </a:xfrm>
              <a:prstGeom prst="rect">
                <a:avLst/>
              </a:prstGeom>
              <a:noFill/>
              <a:ln w="9525">
                <a:noFill/>
              </a:ln>
            </p:spPr>
            <p:txBody>
              <a:bodyPr wrap="none">
                <a:spAutoFit/>
              </a:bodyPr>
              <a:p>
                <a:pPr algn="l"/>
                <a:r>
                  <a:rPr lang="en-US" altLang="zh-CN" sz="1600" b="1" dirty="0">
                    <a:latin typeface="Times New Roman" panose="02020603050405020304" pitchFamily="18" charset="0"/>
                    <a:ea typeface="宋体" panose="02010600030101010101" pitchFamily="2" charset="-122"/>
                  </a:rPr>
                  <a:t>GST</a:t>
                </a:r>
                <a:endParaRPr lang="en-US" altLang="zh-CN" sz="1600" b="1" dirty="0">
                  <a:latin typeface="Times New Roman" panose="02020603050405020304" pitchFamily="18" charset="0"/>
                  <a:ea typeface="宋体" panose="02010600030101010101" pitchFamily="2" charset="-122"/>
                </a:endParaRPr>
              </a:p>
            </p:txBody>
          </p:sp>
        </p:grpSp>
        <p:sp>
          <p:nvSpPr>
            <p:cNvPr id="13326" name="Rectangle 43"/>
            <p:cNvSpPr/>
            <p:nvPr/>
          </p:nvSpPr>
          <p:spPr>
            <a:xfrm rot="2700000">
              <a:off x="4297" y="2542"/>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3327" name="Rectangle 44"/>
            <p:cNvSpPr/>
            <p:nvPr/>
          </p:nvSpPr>
          <p:spPr>
            <a:xfrm rot="2700000">
              <a:off x="3910" y="1602"/>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3328" name="Rectangle 45"/>
            <p:cNvSpPr/>
            <p:nvPr/>
          </p:nvSpPr>
          <p:spPr>
            <a:xfrm rot="2700000">
              <a:off x="4222" y="642"/>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3329" name="Rectangle 46"/>
            <p:cNvSpPr/>
            <p:nvPr/>
          </p:nvSpPr>
          <p:spPr>
            <a:xfrm rot="2700000">
              <a:off x="4588" y="690"/>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3330" name="Rectangle 47"/>
            <p:cNvSpPr/>
            <p:nvPr/>
          </p:nvSpPr>
          <p:spPr>
            <a:xfrm rot="2700000">
              <a:off x="4774" y="1494"/>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3331" name="Line 48"/>
            <p:cNvSpPr/>
            <p:nvPr/>
          </p:nvSpPr>
          <p:spPr>
            <a:xfrm flipH="1">
              <a:off x="4299" y="3053"/>
              <a:ext cx="8" cy="735"/>
            </a:xfrm>
            <a:prstGeom prst="line">
              <a:avLst/>
            </a:prstGeom>
            <a:ln w="9525" cap="flat" cmpd="sng">
              <a:solidFill>
                <a:schemeClr val="tx1"/>
              </a:solidFill>
              <a:prstDash val="solid"/>
              <a:headEnd type="none" w="med" len="med"/>
              <a:tailEnd type="triangle" w="med" len="med"/>
            </a:ln>
          </p:spPr>
        </p:sp>
      </p:grpSp>
    </p:spTree>
  </p:cSld>
  <p:clrMapOvr>
    <a:masterClrMapping/>
  </p:clrMapOvr>
  <p:transition>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2381250" y="1581150"/>
            <a:ext cx="1524000" cy="590550"/>
            <a:chOff x="1500" y="996"/>
            <a:chExt cx="960" cy="372"/>
          </a:xfrm>
        </p:grpSpPr>
        <p:grpSp>
          <p:nvGrpSpPr>
            <p:cNvPr id="14384" name="Group 3"/>
            <p:cNvGrpSpPr/>
            <p:nvPr/>
          </p:nvGrpSpPr>
          <p:grpSpPr>
            <a:xfrm>
              <a:off x="1500" y="996"/>
              <a:ext cx="960" cy="372"/>
              <a:chOff x="1500" y="996"/>
              <a:chExt cx="960" cy="372"/>
            </a:xfrm>
          </p:grpSpPr>
          <p:sp>
            <p:nvSpPr>
              <p:cNvPr id="14386" name="Freeform 4"/>
              <p:cNvSpPr/>
              <p:nvPr/>
            </p:nvSpPr>
            <p:spPr>
              <a:xfrm>
                <a:off x="1500" y="996"/>
                <a:ext cx="468" cy="372"/>
              </a:xfrm>
              <a:custGeom>
                <a:avLst/>
                <a:gdLst>
                  <a:gd name="txL" fmla="*/ 0 w 468"/>
                  <a:gd name="txT" fmla="*/ 0 h 372"/>
                  <a:gd name="txR" fmla="*/ 468 w 468"/>
                  <a:gd name="txB" fmla="*/ 372 h 372"/>
                </a:gdLst>
                <a:ahLst/>
                <a:cxnLst>
                  <a:cxn ang="0">
                    <a:pos x="0" y="0"/>
                  </a:cxn>
                  <a:cxn ang="0">
                    <a:pos x="186" y="192"/>
                  </a:cxn>
                  <a:cxn ang="0">
                    <a:pos x="0" y="372"/>
                  </a:cxn>
                  <a:cxn ang="0">
                    <a:pos x="468" y="372"/>
                  </a:cxn>
                  <a:cxn ang="0">
                    <a:pos x="468" y="0"/>
                  </a:cxn>
                  <a:cxn ang="0">
                    <a:pos x="0" y="0"/>
                  </a:cxn>
                </a:cxnLst>
                <a:rect l="txL" t="txT" r="txR" b="txB"/>
                <a:pathLst>
                  <a:path w="468" h="372">
                    <a:moveTo>
                      <a:pt x="0" y="0"/>
                    </a:moveTo>
                    <a:lnTo>
                      <a:pt x="186" y="192"/>
                    </a:lnTo>
                    <a:lnTo>
                      <a:pt x="0" y="372"/>
                    </a:lnTo>
                    <a:lnTo>
                      <a:pt x="468" y="372"/>
                    </a:lnTo>
                    <a:lnTo>
                      <a:pt x="468" y="0"/>
                    </a:lnTo>
                    <a:lnTo>
                      <a:pt x="0" y="0"/>
                    </a:lnTo>
                    <a:close/>
                  </a:path>
                </a:pathLst>
              </a:custGeom>
              <a:solidFill>
                <a:srgbClr val="FF66CC"/>
              </a:solidFill>
              <a:ln w="9525" cap="flat" cmpd="sng">
                <a:solidFill>
                  <a:schemeClr val="tx1"/>
                </a:solidFill>
                <a:prstDash val="solid"/>
                <a:round/>
                <a:headEnd type="none" w="med" len="med"/>
                <a:tailEnd type="none" w="med" len="med"/>
              </a:ln>
            </p:spPr>
            <p:txBody>
              <a:bodyPr/>
              <a:p>
                <a:endParaRPr lang="zh-CN" altLang="en-US" dirty="0">
                  <a:latin typeface="Arial" panose="020B0604020202020204" pitchFamily="34" charset="0"/>
                </a:endParaRPr>
              </a:p>
            </p:txBody>
          </p:sp>
          <p:sp>
            <p:nvSpPr>
              <p:cNvPr id="14387" name="Freeform 5"/>
              <p:cNvSpPr/>
              <p:nvPr/>
            </p:nvSpPr>
            <p:spPr>
              <a:xfrm>
                <a:off x="1962" y="996"/>
                <a:ext cx="498" cy="366"/>
              </a:xfrm>
              <a:custGeom>
                <a:avLst/>
                <a:gdLst>
                  <a:gd name="txL" fmla="*/ 0 w 498"/>
                  <a:gd name="txT" fmla="*/ 0 h 366"/>
                  <a:gd name="txR" fmla="*/ 498 w 498"/>
                  <a:gd name="txB" fmla="*/ 366 h 366"/>
                </a:gdLst>
                <a:ahLst/>
                <a:cxnLst>
                  <a:cxn ang="0">
                    <a:pos x="6" y="0"/>
                  </a:cxn>
                  <a:cxn ang="0">
                    <a:pos x="468" y="0"/>
                  </a:cxn>
                  <a:cxn ang="0">
                    <a:pos x="402" y="66"/>
                  </a:cxn>
                  <a:cxn ang="0">
                    <a:pos x="384" y="120"/>
                  </a:cxn>
                  <a:cxn ang="0">
                    <a:pos x="378" y="138"/>
                  </a:cxn>
                  <a:cxn ang="0">
                    <a:pos x="414" y="288"/>
                  </a:cxn>
                  <a:cxn ang="0">
                    <a:pos x="480" y="342"/>
                  </a:cxn>
                  <a:cxn ang="0">
                    <a:pos x="498" y="366"/>
                  </a:cxn>
                  <a:cxn ang="0">
                    <a:pos x="0" y="366"/>
                  </a:cxn>
                  <a:cxn ang="0">
                    <a:pos x="6" y="0"/>
                  </a:cxn>
                </a:cxnLst>
                <a:rect l="txL" t="txT" r="txR" b="txB"/>
                <a:pathLst>
                  <a:path w="498" h="366">
                    <a:moveTo>
                      <a:pt x="6" y="0"/>
                    </a:moveTo>
                    <a:lnTo>
                      <a:pt x="468" y="0"/>
                    </a:lnTo>
                    <a:cubicBezTo>
                      <a:pt x="445" y="23"/>
                      <a:pt x="425" y="43"/>
                      <a:pt x="402" y="66"/>
                    </a:cubicBezTo>
                    <a:cubicBezTo>
                      <a:pt x="396" y="84"/>
                      <a:pt x="390" y="102"/>
                      <a:pt x="384" y="120"/>
                    </a:cubicBezTo>
                    <a:cubicBezTo>
                      <a:pt x="382" y="126"/>
                      <a:pt x="378" y="138"/>
                      <a:pt x="378" y="138"/>
                    </a:cubicBezTo>
                    <a:cubicBezTo>
                      <a:pt x="382" y="199"/>
                      <a:pt x="372" y="246"/>
                      <a:pt x="414" y="288"/>
                    </a:cubicBezTo>
                    <a:cubicBezTo>
                      <a:pt x="424" y="319"/>
                      <a:pt x="454" y="325"/>
                      <a:pt x="480" y="342"/>
                    </a:cubicBezTo>
                    <a:cubicBezTo>
                      <a:pt x="494" y="362"/>
                      <a:pt x="487" y="355"/>
                      <a:pt x="498" y="366"/>
                    </a:cubicBezTo>
                    <a:lnTo>
                      <a:pt x="0" y="366"/>
                    </a:lnTo>
                    <a:lnTo>
                      <a:pt x="6" y="0"/>
                    </a:lnTo>
                    <a:close/>
                  </a:path>
                </a:pathLst>
              </a:custGeom>
              <a:solidFill>
                <a:srgbClr val="FFCC00"/>
              </a:solidFill>
              <a:ln w="9525" cap="flat" cmpd="sng">
                <a:solidFill>
                  <a:schemeClr val="tx1"/>
                </a:solidFill>
                <a:prstDash val="solid"/>
                <a:round/>
                <a:headEnd type="none" w="med" len="med"/>
                <a:tailEnd type="none" w="med" len="med"/>
              </a:ln>
            </p:spPr>
            <p:txBody>
              <a:bodyPr/>
              <a:p>
                <a:endParaRPr lang="zh-CN" altLang="en-US" dirty="0">
                  <a:latin typeface="Arial" panose="020B0604020202020204" pitchFamily="34" charset="0"/>
                </a:endParaRPr>
              </a:p>
            </p:txBody>
          </p:sp>
        </p:grpSp>
        <p:sp>
          <p:nvSpPr>
            <p:cNvPr id="14385" name="Text Box 6"/>
            <p:cNvSpPr txBox="1"/>
            <p:nvPr/>
          </p:nvSpPr>
          <p:spPr>
            <a:xfrm>
              <a:off x="1640" y="1077"/>
              <a:ext cx="688" cy="212"/>
            </a:xfrm>
            <a:prstGeom prst="rect">
              <a:avLst/>
            </a:prstGeom>
            <a:noFill/>
            <a:ln w="9525">
              <a:noFill/>
            </a:ln>
          </p:spPr>
          <p:txBody>
            <a:bodyPr wrap="none">
              <a:spAutoFit/>
            </a:bodyPr>
            <a:p>
              <a:pPr algn="l"/>
              <a:r>
                <a:rPr lang="en-US" altLang="zh-CN" sz="1600" b="1" dirty="0">
                  <a:latin typeface="Times New Roman" panose="02020603050405020304" pitchFamily="18" charset="0"/>
                  <a:ea typeface="宋体" panose="02010600030101010101" pitchFamily="2" charset="-122"/>
                </a:rPr>
                <a:t>GST   “X”</a:t>
              </a:r>
              <a:endParaRPr lang="en-US" altLang="zh-CN" sz="1600" b="1" dirty="0">
                <a:latin typeface="Times New Roman" panose="02020603050405020304" pitchFamily="18" charset="0"/>
                <a:ea typeface="宋体" panose="02010600030101010101" pitchFamily="2" charset="-122"/>
              </a:endParaRPr>
            </a:p>
          </p:txBody>
        </p:sp>
      </p:grpSp>
      <p:grpSp>
        <p:nvGrpSpPr>
          <p:cNvPr id="4" name="Group 7"/>
          <p:cNvGrpSpPr/>
          <p:nvPr/>
        </p:nvGrpSpPr>
        <p:grpSpPr>
          <a:xfrm>
            <a:off x="3771900" y="1466850"/>
            <a:ext cx="1238250" cy="771525"/>
            <a:chOff x="2376" y="924"/>
            <a:chExt cx="780" cy="486"/>
          </a:xfrm>
        </p:grpSpPr>
        <p:sp>
          <p:nvSpPr>
            <p:cNvPr id="14382" name="Oval 8"/>
            <p:cNvSpPr/>
            <p:nvPr/>
          </p:nvSpPr>
          <p:spPr>
            <a:xfrm>
              <a:off x="2376" y="924"/>
              <a:ext cx="780" cy="486"/>
            </a:xfrm>
            <a:prstGeom prst="ellipse">
              <a:avLst/>
            </a:prstGeom>
            <a:solidFill>
              <a:srgbClr val="99FFCC"/>
            </a:solidFill>
            <a:ln w="9525" cap="flat" cmpd="sng">
              <a:solidFill>
                <a:schemeClr val="tx1"/>
              </a:solidFill>
              <a:prstDash val="solid"/>
              <a:headEnd type="none" w="med" len="med"/>
              <a:tailEnd type="none" w="med" len="med"/>
            </a:ln>
          </p:spPr>
          <p:txBody>
            <a:bodyPr wrap="none" anchor="ctr"/>
            <a:p>
              <a:endParaRPr lang="cs-CZ" altLang="zh-CN" sz="2400" b="1" dirty="0">
                <a:latin typeface="Times New Roman" panose="02020603050405020304" pitchFamily="18" charset="0"/>
                <a:ea typeface="宋体" panose="02010600030101010101" pitchFamily="2" charset="-122"/>
              </a:endParaRPr>
            </a:p>
          </p:txBody>
        </p:sp>
        <p:sp>
          <p:nvSpPr>
            <p:cNvPr id="14383" name="Text Box 9"/>
            <p:cNvSpPr txBox="1"/>
            <p:nvPr/>
          </p:nvSpPr>
          <p:spPr>
            <a:xfrm>
              <a:off x="2546" y="1040"/>
              <a:ext cx="447" cy="288"/>
            </a:xfrm>
            <a:prstGeom prst="rect">
              <a:avLst/>
            </a:prstGeom>
            <a:noFill/>
            <a:ln w="9525">
              <a:noFill/>
            </a:ln>
          </p:spPr>
          <p:txBody>
            <a:bodyPr wrap="none">
              <a:spAutoFit/>
            </a:bodyPr>
            <a:p>
              <a:pPr algn="l"/>
              <a:r>
                <a:rPr lang="en-US" altLang="zh-CN" sz="2400" b="1" dirty="0">
                  <a:latin typeface="Times New Roman" panose="02020603050405020304" pitchFamily="18" charset="0"/>
                  <a:ea typeface="宋体" panose="02010600030101010101" pitchFamily="2" charset="-122"/>
                </a:rPr>
                <a:t>“Y”</a:t>
              </a:r>
              <a:endParaRPr lang="en-US" altLang="zh-CN" sz="2400" b="1" dirty="0">
                <a:latin typeface="Times New Roman" panose="02020603050405020304" pitchFamily="18" charset="0"/>
                <a:ea typeface="宋体" panose="02010600030101010101" pitchFamily="2" charset="-122"/>
              </a:endParaRPr>
            </a:p>
          </p:txBody>
        </p:sp>
      </p:grpSp>
      <p:grpSp>
        <p:nvGrpSpPr>
          <p:cNvPr id="5" name="Group 10"/>
          <p:cNvGrpSpPr/>
          <p:nvPr/>
        </p:nvGrpSpPr>
        <p:grpSpPr>
          <a:xfrm>
            <a:off x="1657350" y="1028700"/>
            <a:ext cx="1685925" cy="1895475"/>
            <a:chOff x="1044" y="648"/>
            <a:chExt cx="1062" cy="1194"/>
          </a:xfrm>
        </p:grpSpPr>
        <p:sp>
          <p:nvSpPr>
            <p:cNvPr id="14377" name="Rectangle 11"/>
            <p:cNvSpPr/>
            <p:nvPr/>
          </p:nvSpPr>
          <p:spPr>
            <a:xfrm rot="2700000">
              <a:off x="1404" y="1644"/>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4378" name="Rectangle 12"/>
            <p:cNvSpPr/>
            <p:nvPr/>
          </p:nvSpPr>
          <p:spPr>
            <a:xfrm rot="2700000">
              <a:off x="1044" y="1608"/>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4379" name="Rectangle 13"/>
            <p:cNvSpPr/>
            <p:nvPr/>
          </p:nvSpPr>
          <p:spPr>
            <a:xfrm rot="2700000">
              <a:off x="1356" y="648"/>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4380" name="Rectangle 14"/>
            <p:cNvSpPr/>
            <p:nvPr/>
          </p:nvSpPr>
          <p:spPr>
            <a:xfrm rot="2700000">
              <a:off x="1722" y="696"/>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4381" name="Rectangle 15"/>
            <p:cNvSpPr/>
            <p:nvPr/>
          </p:nvSpPr>
          <p:spPr>
            <a:xfrm rot="2700000">
              <a:off x="1908" y="1500"/>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571408" name="Text Box 16"/>
          <p:cNvSpPr txBox="1"/>
          <p:nvPr/>
        </p:nvSpPr>
        <p:spPr>
          <a:xfrm>
            <a:off x="1835150" y="188913"/>
            <a:ext cx="3263265" cy="460375"/>
          </a:xfrm>
          <a:prstGeom prst="rect">
            <a:avLst/>
          </a:prstGeom>
          <a:noFill/>
          <a:ln w="9525">
            <a:noFill/>
          </a:ln>
        </p:spPr>
        <p:txBody>
          <a:bodyPr wrap="none">
            <a:spAutoFit/>
          </a:bodyPr>
          <a:p>
            <a:pPr algn="l"/>
            <a:r>
              <a:rPr lang="en-US" altLang="zh-CN" sz="2400" b="1" dirty="0">
                <a:solidFill>
                  <a:schemeClr val="tx1"/>
                </a:solidFill>
                <a:ea typeface="宋体" panose="02010600030101010101" pitchFamily="2" charset="-122"/>
              </a:rPr>
              <a:t>GST pull-down assay</a:t>
            </a:r>
            <a:endParaRPr lang="en-US" altLang="zh-CN" sz="2400" b="1" dirty="0">
              <a:solidFill>
                <a:schemeClr val="tx1"/>
              </a:solidFill>
              <a:ea typeface="宋体" panose="02010600030101010101" pitchFamily="2" charset="-122"/>
            </a:endParaRPr>
          </a:p>
        </p:txBody>
      </p:sp>
      <p:grpSp>
        <p:nvGrpSpPr>
          <p:cNvPr id="6" name="Group 17"/>
          <p:cNvGrpSpPr/>
          <p:nvPr/>
        </p:nvGrpSpPr>
        <p:grpSpPr>
          <a:xfrm>
            <a:off x="904875" y="762000"/>
            <a:ext cx="2438400" cy="4867275"/>
            <a:chOff x="570" y="480"/>
            <a:chExt cx="1536" cy="3066"/>
          </a:xfrm>
        </p:grpSpPr>
        <p:sp>
          <p:nvSpPr>
            <p:cNvPr id="14367" name="Line 18"/>
            <p:cNvSpPr/>
            <p:nvPr/>
          </p:nvSpPr>
          <p:spPr>
            <a:xfrm>
              <a:off x="1248" y="1200"/>
              <a:ext cx="258" cy="0"/>
            </a:xfrm>
            <a:prstGeom prst="line">
              <a:avLst/>
            </a:prstGeom>
            <a:ln w="76200" cap="flat" cmpd="sng">
              <a:solidFill>
                <a:schemeClr val="tx1"/>
              </a:solidFill>
              <a:prstDash val="solid"/>
              <a:headEnd type="none" w="med" len="med"/>
              <a:tailEnd type="diamond" w="lg" len="lg"/>
            </a:ln>
          </p:spPr>
        </p:sp>
        <p:grpSp>
          <p:nvGrpSpPr>
            <p:cNvPr id="14368" name="Group 19"/>
            <p:cNvGrpSpPr/>
            <p:nvPr/>
          </p:nvGrpSpPr>
          <p:grpSpPr>
            <a:xfrm>
              <a:off x="570" y="480"/>
              <a:ext cx="1536" cy="3066"/>
              <a:chOff x="570" y="480"/>
              <a:chExt cx="1536" cy="3066"/>
            </a:xfrm>
          </p:grpSpPr>
          <p:sp>
            <p:nvSpPr>
              <p:cNvPr id="14369" name="Oval 20"/>
              <p:cNvSpPr/>
              <p:nvPr/>
            </p:nvSpPr>
            <p:spPr>
              <a:xfrm>
                <a:off x="570" y="846"/>
                <a:ext cx="666" cy="666"/>
              </a:xfrm>
              <a:prstGeom prst="ellipse">
                <a:avLst/>
              </a:prstGeom>
              <a:solidFill>
                <a:schemeClr val="hlink"/>
              </a:solidFill>
              <a:ln w="9525" cap="flat" cmpd="sng">
                <a:solidFill>
                  <a:schemeClr val="tx1"/>
                </a:solidFill>
                <a:prstDash val="solid"/>
                <a:headEnd type="none" w="med" len="med"/>
                <a:tailEnd type="none" w="med" len="med"/>
              </a:ln>
            </p:spPr>
            <p:txBody>
              <a:bodyPr wrap="none" anchor="ctr"/>
              <a:p>
                <a:r>
                  <a:rPr lang="en-US" altLang="zh-CN" sz="1600" b="1" dirty="0">
                    <a:latin typeface="Times New Roman" panose="02020603050405020304" pitchFamily="18" charset="0"/>
                    <a:ea typeface="宋体" panose="02010600030101010101" pitchFamily="2" charset="-122"/>
                  </a:rPr>
                  <a:t>Sepharose</a:t>
                </a:r>
                <a:endParaRPr lang="en-US" altLang="zh-CN" sz="1600" b="1" dirty="0">
                  <a:latin typeface="Times New Roman" panose="02020603050405020304" pitchFamily="18" charset="0"/>
                  <a:ea typeface="宋体" panose="02010600030101010101" pitchFamily="2" charset="-122"/>
                </a:endParaRPr>
              </a:p>
              <a:p>
                <a:r>
                  <a:rPr lang="en-US" altLang="zh-CN" sz="1600" b="1" dirty="0">
                    <a:latin typeface="Times New Roman" panose="02020603050405020304" pitchFamily="18" charset="0"/>
                    <a:ea typeface="宋体" panose="02010600030101010101" pitchFamily="2" charset="-122"/>
                  </a:rPr>
                  <a:t>GSH</a:t>
                </a:r>
                <a:endParaRPr lang="en-US" altLang="zh-CN" sz="1600" b="1" dirty="0">
                  <a:latin typeface="Times New Roman" panose="02020603050405020304" pitchFamily="18" charset="0"/>
                  <a:ea typeface="宋体" panose="02010600030101010101" pitchFamily="2" charset="-122"/>
                </a:endParaRPr>
              </a:p>
            </p:txBody>
          </p:sp>
          <p:sp>
            <p:nvSpPr>
              <p:cNvPr id="14370" name="Line 21"/>
              <p:cNvSpPr/>
              <p:nvPr/>
            </p:nvSpPr>
            <p:spPr>
              <a:xfrm>
                <a:off x="696" y="480"/>
                <a:ext cx="0" cy="432"/>
              </a:xfrm>
              <a:prstGeom prst="line">
                <a:avLst/>
              </a:prstGeom>
              <a:ln w="28575" cap="flat" cmpd="sng">
                <a:solidFill>
                  <a:schemeClr val="tx1"/>
                </a:solidFill>
                <a:prstDash val="solid"/>
                <a:headEnd type="none" w="med" len="med"/>
                <a:tailEnd type="none" w="med" len="med"/>
              </a:ln>
            </p:spPr>
          </p:sp>
          <p:sp>
            <p:nvSpPr>
              <p:cNvPr id="14371" name="Line 22"/>
              <p:cNvSpPr/>
              <p:nvPr/>
            </p:nvSpPr>
            <p:spPr>
              <a:xfrm>
                <a:off x="696" y="1440"/>
                <a:ext cx="0" cy="1338"/>
              </a:xfrm>
              <a:prstGeom prst="line">
                <a:avLst/>
              </a:prstGeom>
              <a:ln w="28575" cap="flat" cmpd="sng">
                <a:solidFill>
                  <a:schemeClr val="tx1"/>
                </a:solidFill>
                <a:prstDash val="solid"/>
                <a:headEnd type="none" w="med" len="med"/>
                <a:tailEnd type="none" w="med" len="med"/>
              </a:ln>
            </p:spPr>
          </p:sp>
          <p:sp>
            <p:nvSpPr>
              <p:cNvPr id="14372" name="Line 23"/>
              <p:cNvSpPr/>
              <p:nvPr/>
            </p:nvSpPr>
            <p:spPr>
              <a:xfrm>
                <a:off x="696" y="2772"/>
                <a:ext cx="606" cy="594"/>
              </a:xfrm>
              <a:prstGeom prst="line">
                <a:avLst/>
              </a:prstGeom>
              <a:ln w="28575" cap="flat" cmpd="sng">
                <a:solidFill>
                  <a:schemeClr val="tx1"/>
                </a:solidFill>
                <a:prstDash val="solid"/>
                <a:headEnd type="none" w="med" len="med"/>
                <a:tailEnd type="none" w="med" len="med"/>
              </a:ln>
            </p:spPr>
          </p:sp>
          <p:sp>
            <p:nvSpPr>
              <p:cNvPr id="14373" name="Line 24"/>
              <p:cNvSpPr/>
              <p:nvPr/>
            </p:nvSpPr>
            <p:spPr>
              <a:xfrm>
                <a:off x="1296" y="3366"/>
                <a:ext cx="0" cy="174"/>
              </a:xfrm>
              <a:prstGeom prst="line">
                <a:avLst/>
              </a:prstGeom>
              <a:ln w="28575" cap="flat" cmpd="sng">
                <a:solidFill>
                  <a:schemeClr val="tx1"/>
                </a:solidFill>
                <a:prstDash val="solid"/>
                <a:headEnd type="none" w="med" len="med"/>
                <a:tailEnd type="none" w="med" len="med"/>
              </a:ln>
            </p:spPr>
          </p:sp>
          <p:sp>
            <p:nvSpPr>
              <p:cNvPr id="14374" name="Line 25"/>
              <p:cNvSpPr/>
              <p:nvPr/>
            </p:nvSpPr>
            <p:spPr>
              <a:xfrm flipV="1">
                <a:off x="1512" y="3348"/>
                <a:ext cx="0" cy="198"/>
              </a:xfrm>
              <a:prstGeom prst="line">
                <a:avLst/>
              </a:prstGeom>
              <a:ln w="28575" cap="flat" cmpd="sng">
                <a:solidFill>
                  <a:schemeClr val="tx1"/>
                </a:solidFill>
                <a:prstDash val="solid"/>
                <a:headEnd type="none" w="med" len="med"/>
                <a:tailEnd type="none" w="med" len="med"/>
              </a:ln>
            </p:spPr>
          </p:sp>
          <p:sp>
            <p:nvSpPr>
              <p:cNvPr id="14375" name="Line 26"/>
              <p:cNvSpPr/>
              <p:nvPr/>
            </p:nvSpPr>
            <p:spPr>
              <a:xfrm flipV="1">
                <a:off x="1512" y="2760"/>
                <a:ext cx="594" cy="606"/>
              </a:xfrm>
              <a:prstGeom prst="line">
                <a:avLst/>
              </a:prstGeom>
              <a:ln w="28575" cap="flat" cmpd="sng">
                <a:solidFill>
                  <a:schemeClr val="tx1"/>
                </a:solidFill>
                <a:prstDash val="solid"/>
                <a:headEnd type="none" w="med" len="med"/>
                <a:tailEnd type="none" w="med" len="med"/>
              </a:ln>
            </p:spPr>
          </p:sp>
          <p:sp>
            <p:nvSpPr>
              <p:cNvPr id="14376" name="Line 27"/>
              <p:cNvSpPr/>
              <p:nvPr/>
            </p:nvSpPr>
            <p:spPr>
              <a:xfrm flipV="1">
                <a:off x="2100" y="1770"/>
                <a:ext cx="0" cy="990"/>
              </a:xfrm>
              <a:prstGeom prst="line">
                <a:avLst/>
              </a:prstGeom>
              <a:ln w="28575" cap="flat" cmpd="sng">
                <a:solidFill>
                  <a:schemeClr val="tx1"/>
                </a:solidFill>
                <a:prstDash val="solid"/>
                <a:headEnd type="none" w="med" len="med"/>
                <a:tailEnd type="none" w="med" len="med"/>
              </a:ln>
            </p:spPr>
          </p:sp>
        </p:grpSp>
      </p:grpSp>
      <p:grpSp>
        <p:nvGrpSpPr>
          <p:cNvPr id="8" name="Group 28"/>
          <p:cNvGrpSpPr/>
          <p:nvPr/>
        </p:nvGrpSpPr>
        <p:grpSpPr>
          <a:xfrm>
            <a:off x="5464175" y="788988"/>
            <a:ext cx="2438400" cy="4867275"/>
            <a:chOff x="3442" y="497"/>
            <a:chExt cx="1536" cy="3066"/>
          </a:xfrm>
        </p:grpSpPr>
        <p:sp>
          <p:nvSpPr>
            <p:cNvPr id="14357" name="Line 29"/>
            <p:cNvSpPr/>
            <p:nvPr/>
          </p:nvSpPr>
          <p:spPr>
            <a:xfrm>
              <a:off x="4114" y="1199"/>
              <a:ext cx="258" cy="0"/>
            </a:xfrm>
            <a:prstGeom prst="line">
              <a:avLst/>
            </a:prstGeom>
            <a:ln w="76200" cap="flat" cmpd="sng">
              <a:solidFill>
                <a:schemeClr val="tx1"/>
              </a:solidFill>
              <a:prstDash val="solid"/>
              <a:headEnd type="none" w="med" len="med"/>
              <a:tailEnd type="diamond" w="lg" len="lg"/>
            </a:ln>
          </p:spPr>
        </p:sp>
        <p:grpSp>
          <p:nvGrpSpPr>
            <p:cNvPr id="14358" name="Group 30"/>
            <p:cNvGrpSpPr/>
            <p:nvPr/>
          </p:nvGrpSpPr>
          <p:grpSpPr>
            <a:xfrm>
              <a:off x="3442" y="497"/>
              <a:ext cx="1536" cy="3066"/>
              <a:chOff x="3442" y="497"/>
              <a:chExt cx="1536" cy="3066"/>
            </a:xfrm>
          </p:grpSpPr>
          <p:sp>
            <p:nvSpPr>
              <p:cNvPr id="14359" name="Oval 31"/>
              <p:cNvSpPr/>
              <p:nvPr/>
            </p:nvSpPr>
            <p:spPr>
              <a:xfrm>
                <a:off x="3442" y="863"/>
                <a:ext cx="666" cy="666"/>
              </a:xfrm>
              <a:prstGeom prst="ellipse">
                <a:avLst/>
              </a:prstGeom>
              <a:solidFill>
                <a:schemeClr val="hlink"/>
              </a:solidFill>
              <a:ln w="9525" cap="flat" cmpd="sng">
                <a:solidFill>
                  <a:schemeClr val="tx1"/>
                </a:solidFill>
                <a:prstDash val="solid"/>
                <a:headEnd type="none" w="med" len="med"/>
                <a:tailEnd type="none" w="med" len="med"/>
              </a:ln>
            </p:spPr>
            <p:txBody>
              <a:bodyPr wrap="none" anchor="ctr"/>
              <a:p>
                <a:r>
                  <a:rPr lang="en-US" altLang="zh-CN" sz="1600" b="1" dirty="0">
                    <a:latin typeface="Times New Roman" panose="02020603050405020304" pitchFamily="18" charset="0"/>
                    <a:ea typeface="宋体" panose="02010600030101010101" pitchFamily="2" charset="-122"/>
                  </a:rPr>
                  <a:t>Sepharose</a:t>
                </a:r>
                <a:endParaRPr lang="en-US" altLang="zh-CN" sz="1600" b="1" dirty="0">
                  <a:latin typeface="Times New Roman" panose="02020603050405020304" pitchFamily="18" charset="0"/>
                  <a:ea typeface="宋体" panose="02010600030101010101" pitchFamily="2" charset="-122"/>
                </a:endParaRPr>
              </a:p>
              <a:p>
                <a:r>
                  <a:rPr lang="en-US" altLang="zh-CN" sz="1600" b="1" dirty="0">
                    <a:latin typeface="Times New Roman" panose="02020603050405020304" pitchFamily="18" charset="0"/>
                    <a:ea typeface="宋体" panose="02010600030101010101" pitchFamily="2" charset="-122"/>
                  </a:rPr>
                  <a:t>GSH</a:t>
                </a:r>
                <a:endParaRPr lang="en-US" altLang="zh-CN" sz="1600" b="1" dirty="0">
                  <a:latin typeface="Times New Roman" panose="02020603050405020304" pitchFamily="18" charset="0"/>
                  <a:ea typeface="宋体" panose="02010600030101010101" pitchFamily="2" charset="-122"/>
                </a:endParaRPr>
              </a:p>
            </p:txBody>
          </p:sp>
          <p:sp>
            <p:nvSpPr>
              <p:cNvPr id="14360" name="Line 32"/>
              <p:cNvSpPr/>
              <p:nvPr/>
            </p:nvSpPr>
            <p:spPr>
              <a:xfrm>
                <a:off x="3568" y="497"/>
                <a:ext cx="0" cy="432"/>
              </a:xfrm>
              <a:prstGeom prst="line">
                <a:avLst/>
              </a:prstGeom>
              <a:ln w="28575" cap="flat" cmpd="sng">
                <a:solidFill>
                  <a:schemeClr val="tx1"/>
                </a:solidFill>
                <a:prstDash val="solid"/>
                <a:headEnd type="none" w="med" len="med"/>
                <a:tailEnd type="none" w="med" len="med"/>
              </a:ln>
            </p:spPr>
          </p:sp>
          <p:sp>
            <p:nvSpPr>
              <p:cNvPr id="14361" name="Line 33"/>
              <p:cNvSpPr/>
              <p:nvPr/>
            </p:nvSpPr>
            <p:spPr>
              <a:xfrm>
                <a:off x="3568" y="1457"/>
                <a:ext cx="0" cy="1338"/>
              </a:xfrm>
              <a:prstGeom prst="line">
                <a:avLst/>
              </a:prstGeom>
              <a:ln w="28575" cap="flat" cmpd="sng">
                <a:solidFill>
                  <a:schemeClr val="tx1"/>
                </a:solidFill>
                <a:prstDash val="solid"/>
                <a:headEnd type="none" w="med" len="med"/>
                <a:tailEnd type="none" w="med" len="med"/>
              </a:ln>
            </p:spPr>
          </p:sp>
          <p:sp>
            <p:nvSpPr>
              <p:cNvPr id="14362" name="Line 34"/>
              <p:cNvSpPr/>
              <p:nvPr/>
            </p:nvSpPr>
            <p:spPr>
              <a:xfrm>
                <a:off x="3568" y="2789"/>
                <a:ext cx="606" cy="594"/>
              </a:xfrm>
              <a:prstGeom prst="line">
                <a:avLst/>
              </a:prstGeom>
              <a:ln w="28575" cap="flat" cmpd="sng">
                <a:solidFill>
                  <a:schemeClr val="tx1"/>
                </a:solidFill>
                <a:prstDash val="solid"/>
                <a:headEnd type="none" w="med" len="med"/>
                <a:tailEnd type="none" w="med" len="med"/>
              </a:ln>
            </p:spPr>
          </p:sp>
          <p:sp>
            <p:nvSpPr>
              <p:cNvPr id="14363" name="Line 35"/>
              <p:cNvSpPr/>
              <p:nvPr/>
            </p:nvSpPr>
            <p:spPr>
              <a:xfrm>
                <a:off x="4168" y="3383"/>
                <a:ext cx="0" cy="174"/>
              </a:xfrm>
              <a:prstGeom prst="line">
                <a:avLst/>
              </a:prstGeom>
              <a:ln w="28575" cap="flat" cmpd="sng">
                <a:solidFill>
                  <a:schemeClr val="tx1"/>
                </a:solidFill>
                <a:prstDash val="solid"/>
                <a:headEnd type="none" w="med" len="med"/>
                <a:tailEnd type="none" w="med" len="med"/>
              </a:ln>
            </p:spPr>
          </p:sp>
          <p:sp>
            <p:nvSpPr>
              <p:cNvPr id="14364" name="Line 36"/>
              <p:cNvSpPr/>
              <p:nvPr/>
            </p:nvSpPr>
            <p:spPr>
              <a:xfrm flipV="1">
                <a:off x="4384" y="3365"/>
                <a:ext cx="0" cy="198"/>
              </a:xfrm>
              <a:prstGeom prst="line">
                <a:avLst/>
              </a:prstGeom>
              <a:ln w="28575" cap="flat" cmpd="sng">
                <a:solidFill>
                  <a:schemeClr val="tx1"/>
                </a:solidFill>
                <a:prstDash val="solid"/>
                <a:headEnd type="none" w="med" len="med"/>
                <a:tailEnd type="none" w="med" len="med"/>
              </a:ln>
            </p:spPr>
          </p:sp>
          <p:sp>
            <p:nvSpPr>
              <p:cNvPr id="14365" name="Line 37"/>
              <p:cNvSpPr/>
              <p:nvPr/>
            </p:nvSpPr>
            <p:spPr>
              <a:xfrm flipV="1">
                <a:off x="4384" y="2777"/>
                <a:ext cx="594" cy="606"/>
              </a:xfrm>
              <a:prstGeom prst="line">
                <a:avLst/>
              </a:prstGeom>
              <a:ln w="28575" cap="flat" cmpd="sng">
                <a:solidFill>
                  <a:schemeClr val="tx1"/>
                </a:solidFill>
                <a:prstDash val="solid"/>
                <a:headEnd type="none" w="med" len="med"/>
                <a:tailEnd type="none" w="med" len="med"/>
              </a:ln>
            </p:spPr>
          </p:sp>
          <p:sp>
            <p:nvSpPr>
              <p:cNvPr id="14366" name="Line 38"/>
              <p:cNvSpPr/>
              <p:nvPr/>
            </p:nvSpPr>
            <p:spPr>
              <a:xfrm flipV="1">
                <a:off x="4972" y="1787"/>
                <a:ext cx="0" cy="990"/>
              </a:xfrm>
              <a:prstGeom prst="line">
                <a:avLst/>
              </a:prstGeom>
              <a:ln w="28575" cap="flat" cmpd="sng">
                <a:solidFill>
                  <a:schemeClr val="tx1"/>
                </a:solidFill>
                <a:prstDash val="solid"/>
                <a:headEnd type="none" w="med" len="med"/>
                <a:tailEnd type="none" w="med" len="med"/>
              </a:ln>
            </p:spPr>
          </p:sp>
        </p:grpSp>
      </p:grpSp>
      <p:grpSp>
        <p:nvGrpSpPr>
          <p:cNvPr id="10" name="Group 39"/>
          <p:cNvGrpSpPr/>
          <p:nvPr/>
        </p:nvGrpSpPr>
        <p:grpSpPr>
          <a:xfrm>
            <a:off x="6967538" y="1608138"/>
            <a:ext cx="812800" cy="590550"/>
            <a:chOff x="4389" y="1013"/>
            <a:chExt cx="512" cy="372"/>
          </a:xfrm>
        </p:grpSpPr>
        <p:sp>
          <p:nvSpPr>
            <p:cNvPr id="14355" name="Freeform 40"/>
            <p:cNvSpPr/>
            <p:nvPr/>
          </p:nvSpPr>
          <p:spPr>
            <a:xfrm>
              <a:off x="4389" y="1013"/>
              <a:ext cx="468" cy="372"/>
            </a:xfrm>
            <a:custGeom>
              <a:avLst/>
              <a:gdLst>
                <a:gd name="txL" fmla="*/ 0 w 468"/>
                <a:gd name="txT" fmla="*/ 0 h 372"/>
                <a:gd name="txR" fmla="*/ 468 w 468"/>
                <a:gd name="txB" fmla="*/ 372 h 372"/>
              </a:gdLst>
              <a:ahLst/>
              <a:cxnLst>
                <a:cxn ang="0">
                  <a:pos x="0" y="0"/>
                </a:cxn>
                <a:cxn ang="0">
                  <a:pos x="186" y="192"/>
                </a:cxn>
                <a:cxn ang="0">
                  <a:pos x="0" y="372"/>
                </a:cxn>
                <a:cxn ang="0">
                  <a:pos x="468" y="372"/>
                </a:cxn>
                <a:cxn ang="0">
                  <a:pos x="468" y="0"/>
                </a:cxn>
                <a:cxn ang="0">
                  <a:pos x="0" y="0"/>
                </a:cxn>
              </a:cxnLst>
              <a:rect l="txL" t="txT" r="txR" b="txB"/>
              <a:pathLst>
                <a:path w="468" h="372">
                  <a:moveTo>
                    <a:pt x="0" y="0"/>
                  </a:moveTo>
                  <a:lnTo>
                    <a:pt x="186" y="192"/>
                  </a:lnTo>
                  <a:lnTo>
                    <a:pt x="0" y="372"/>
                  </a:lnTo>
                  <a:lnTo>
                    <a:pt x="468" y="372"/>
                  </a:lnTo>
                  <a:lnTo>
                    <a:pt x="468" y="0"/>
                  </a:lnTo>
                  <a:lnTo>
                    <a:pt x="0" y="0"/>
                  </a:lnTo>
                  <a:close/>
                </a:path>
              </a:pathLst>
            </a:custGeom>
            <a:solidFill>
              <a:srgbClr val="FF66CC"/>
            </a:solidFill>
            <a:ln w="9525" cap="flat" cmpd="sng">
              <a:solidFill>
                <a:schemeClr val="tx1"/>
              </a:solidFill>
              <a:prstDash val="solid"/>
              <a:round/>
              <a:headEnd type="none" w="med" len="med"/>
              <a:tailEnd type="none" w="med" len="med"/>
            </a:ln>
          </p:spPr>
          <p:txBody>
            <a:bodyPr/>
            <a:p>
              <a:endParaRPr lang="zh-CN" altLang="en-US" dirty="0">
                <a:latin typeface="Arial" panose="020B0604020202020204" pitchFamily="34" charset="0"/>
              </a:endParaRPr>
            </a:p>
          </p:txBody>
        </p:sp>
        <p:sp>
          <p:nvSpPr>
            <p:cNvPr id="14356" name="Text Box 41"/>
            <p:cNvSpPr txBox="1"/>
            <p:nvPr/>
          </p:nvSpPr>
          <p:spPr>
            <a:xfrm>
              <a:off x="4529" y="1094"/>
              <a:ext cx="372" cy="212"/>
            </a:xfrm>
            <a:prstGeom prst="rect">
              <a:avLst/>
            </a:prstGeom>
            <a:noFill/>
            <a:ln w="9525">
              <a:noFill/>
            </a:ln>
          </p:spPr>
          <p:txBody>
            <a:bodyPr wrap="none">
              <a:spAutoFit/>
            </a:bodyPr>
            <a:p>
              <a:pPr algn="l"/>
              <a:r>
                <a:rPr lang="en-US" altLang="zh-CN" sz="1600" b="1" dirty="0">
                  <a:latin typeface="Times New Roman" panose="02020603050405020304" pitchFamily="18" charset="0"/>
                  <a:ea typeface="宋体" panose="02010600030101010101" pitchFamily="2" charset="-122"/>
                </a:rPr>
                <a:t>GST</a:t>
              </a:r>
              <a:endParaRPr lang="en-US" altLang="zh-CN" sz="1600" b="1" dirty="0">
                <a:latin typeface="Times New Roman" panose="02020603050405020304" pitchFamily="18" charset="0"/>
                <a:ea typeface="宋体" panose="02010600030101010101" pitchFamily="2" charset="-122"/>
              </a:endParaRPr>
            </a:p>
          </p:txBody>
        </p:sp>
      </p:grpSp>
      <p:grpSp>
        <p:nvGrpSpPr>
          <p:cNvPr id="11" name="Group 42"/>
          <p:cNvGrpSpPr/>
          <p:nvPr/>
        </p:nvGrpSpPr>
        <p:grpSpPr>
          <a:xfrm>
            <a:off x="6315075" y="4075113"/>
            <a:ext cx="1238250" cy="771525"/>
            <a:chOff x="2376" y="924"/>
            <a:chExt cx="780" cy="486"/>
          </a:xfrm>
        </p:grpSpPr>
        <p:sp>
          <p:nvSpPr>
            <p:cNvPr id="14353" name="Oval 43"/>
            <p:cNvSpPr/>
            <p:nvPr/>
          </p:nvSpPr>
          <p:spPr>
            <a:xfrm>
              <a:off x="2376" y="924"/>
              <a:ext cx="780" cy="486"/>
            </a:xfrm>
            <a:prstGeom prst="ellipse">
              <a:avLst/>
            </a:prstGeom>
            <a:solidFill>
              <a:srgbClr val="99FFCC"/>
            </a:solidFill>
            <a:ln w="9525" cap="flat" cmpd="sng">
              <a:solidFill>
                <a:schemeClr val="tx1"/>
              </a:solidFill>
              <a:prstDash val="solid"/>
              <a:headEnd type="none" w="med" len="med"/>
              <a:tailEnd type="none" w="med" len="med"/>
            </a:ln>
          </p:spPr>
          <p:txBody>
            <a:bodyPr wrap="none" anchor="ctr"/>
            <a:p>
              <a:endParaRPr lang="cs-CZ" altLang="zh-CN" sz="2400" b="1" dirty="0">
                <a:latin typeface="Times New Roman" panose="02020603050405020304" pitchFamily="18" charset="0"/>
                <a:ea typeface="宋体" panose="02010600030101010101" pitchFamily="2" charset="-122"/>
              </a:endParaRPr>
            </a:p>
          </p:txBody>
        </p:sp>
        <p:sp>
          <p:nvSpPr>
            <p:cNvPr id="14354" name="Text Box 44"/>
            <p:cNvSpPr txBox="1"/>
            <p:nvPr/>
          </p:nvSpPr>
          <p:spPr>
            <a:xfrm>
              <a:off x="2546" y="1040"/>
              <a:ext cx="447" cy="288"/>
            </a:xfrm>
            <a:prstGeom prst="rect">
              <a:avLst/>
            </a:prstGeom>
            <a:noFill/>
            <a:ln w="9525">
              <a:noFill/>
            </a:ln>
          </p:spPr>
          <p:txBody>
            <a:bodyPr wrap="none">
              <a:spAutoFit/>
            </a:bodyPr>
            <a:p>
              <a:pPr algn="l"/>
              <a:r>
                <a:rPr lang="en-US" altLang="zh-CN" sz="2400" b="1" dirty="0">
                  <a:latin typeface="Times New Roman" panose="02020603050405020304" pitchFamily="18" charset="0"/>
                  <a:ea typeface="宋体" panose="02010600030101010101" pitchFamily="2" charset="-122"/>
                </a:rPr>
                <a:t>“Y”</a:t>
              </a:r>
              <a:endParaRPr lang="en-US" altLang="zh-CN" sz="2400" b="1" dirty="0">
                <a:latin typeface="Times New Roman" panose="02020603050405020304" pitchFamily="18" charset="0"/>
                <a:ea typeface="宋体" panose="02010600030101010101" pitchFamily="2" charset="-122"/>
              </a:endParaRPr>
            </a:p>
          </p:txBody>
        </p:sp>
      </p:grpSp>
      <p:grpSp>
        <p:nvGrpSpPr>
          <p:cNvPr id="12" name="Group 45"/>
          <p:cNvGrpSpPr/>
          <p:nvPr/>
        </p:nvGrpSpPr>
        <p:grpSpPr>
          <a:xfrm>
            <a:off x="6207125" y="1019175"/>
            <a:ext cx="1685925" cy="1895475"/>
            <a:chOff x="1044" y="648"/>
            <a:chExt cx="1062" cy="1194"/>
          </a:xfrm>
        </p:grpSpPr>
        <p:sp>
          <p:nvSpPr>
            <p:cNvPr id="14348" name="Rectangle 46"/>
            <p:cNvSpPr/>
            <p:nvPr/>
          </p:nvSpPr>
          <p:spPr>
            <a:xfrm rot="2700000">
              <a:off x="1404" y="1644"/>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4349" name="Rectangle 47"/>
            <p:cNvSpPr/>
            <p:nvPr/>
          </p:nvSpPr>
          <p:spPr>
            <a:xfrm rot="2700000">
              <a:off x="1044" y="1608"/>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4350" name="Rectangle 48"/>
            <p:cNvSpPr/>
            <p:nvPr/>
          </p:nvSpPr>
          <p:spPr>
            <a:xfrm rot="2700000">
              <a:off x="1356" y="648"/>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4351" name="Rectangle 49"/>
            <p:cNvSpPr/>
            <p:nvPr/>
          </p:nvSpPr>
          <p:spPr>
            <a:xfrm rot="2700000">
              <a:off x="1722" y="696"/>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4352" name="Rectangle 50"/>
            <p:cNvSpPr/>
            <p:nvPr/>
          </p:nvSpPr>
          <p:spPr>
            <a:xfrm rot="2700000">
              <a:off x="1908" y="1500"/>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571443" name="Text Box 51"/>
          <p:cNvSpPr txBox="1"/>
          <p:nvPr/>
        </p:nvSpPr>
        <p:spPr>
          <a:xfrm>
            <a:off x="6705600" y="228600"/>
            <a:ext cx="2209800" cy="457200"/>
          </a:xfrm>
          <a:prstGeom prst="rect">
            <a:avLst/>
          </a:prstGeom>
          <a:noFill/>
          <a:ln w="12700">
            <a:noFill/>
          </a:ln>
        </p:spPr>
        <p:txBody>
          <a:bodyPr>
            <a:spAutoFit/>
          </a:bodyPr>
          <a:p>
            <a:pPr algn="l">
              <a:spcBef>
                <a:spcPct val="50000"/>
              </a:spcBef>
            </a:pPr>
            <a:r>
              <a:rPr lang="en-US" altLang="zh-CN" sz="2400" b="1" dirty="0">
                <a:latin typeface="Times New Roman" panose="02020603050405020304" pitchFamily="18" charset="0"/>
                <a:ea typeface="宋体" panose="02010600030101010101" pitchFamily="2" charset="-122"/>
              </a:rPr>
              <a:t>Method 2</a:t>
            </a:r>
            <a:endParaRPr lang="en-US" altLang="zh-CN" sz="2400" b="1" dirty="0">
              <a:latin typeface="Times New Roman" panose="02020603050405020304" pitchFamily="18" charset="0"/>
              <a:ea typeface="宋体" panose="02010600030101010101" pitchFamily="2"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1408">
                                            <p:txEl>
                                              <p:charRg st="0" end="2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71443">
                                            <p:txEl>
                                              <p:charRg st="0" end="9"/>
                                            </p:txEl>
                                          </p:spTgt>
                                        </p:tgtEl>
                                        <p:attrNameLst>
                                          <p:attrName>style.visibility</p:attrName>
                                        </p:attrNameLst>
                                      </p:cBhvr>
                                      <p:to>
                                        <p:strVal val="visible"/>
                                      </p:to>
                                    </p:set>
                                    <p:anim calcmode="lin" valueType="num">
                                      <p:cBhvr additive="base">
                                        <p:cTn id="11" dur="500" fill="hold"/>
                                        <p:tgtEl>
                                          <p:spTgt spid="571443">
                                            <p:txEl>
                                              <p:charRg st="0" end="9"/>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71443">
                                            <p:txEl>
                                              <p:charRg st="0"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 name="carbrake.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2"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1+#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0-#ppt_h/2"/>
                                          </p:val>
                                        </p:tav>
                                        <p:tav tm="100000">
                                          <p:val>
                                            <p:strVal val="#ppt_y"/>
                                          </p:val>
                                        </p:tav>
                                      </p:tavLst>
                                    </p:anim>
                                  </p:childTnLst>
                                </p:cTn>
                              </p:par>
                            </p:childTnLst>
                          </p:cTn>
                        </p:par>
                        <p:par>
                          <p:cTn id="42" fill="hold">
                            <p:stCondLst>
                              <p:cond delay="500"/>
                            </p:stCondLst>
                            <p:childTnLst>
                              <p:par>
                                <p:cTn id="43" presetID="2" presetClass="entr" presetSubtype="1"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0-#ppt_h/2"/>
                                          </p:val>
                                        </p:tav>
                                        <p:tav tm="100000">
                                          <p:val>
                                            <p:strVal val="#ppt_y"/>
                                          </p:val>
                                        </p:tav>
                                      </p:tavLst>
                                    </p:anim>
                                  </p:childTnLst>
                                </p:cTn>
                              </p:par>
                            </p:childTnLst>
                          </p:cTn>
                        </p:par>
                        <p:par>
                          <p:cTn id="53" fill="hold">
                            <p:stCondLst>
                              <p:cond delay="500"/>
                            </p:stCondLst>
                            <p:childTnLst>
                              <p:par>
                                <p:cTn id="54" presetID="2" presetClass="entr" presetSubtype="1"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08" grpId="0" build="p"/>
      <p:bldP spid="57144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2" name="Group 2"/>
          <p:cNvGrpSpPr/>
          <p:nvPr/>
        </p:nvGrpSpPr>
        <p:grpSpPr>
          <a:xfrm>
            <a:off x="1238250" y="304800"/>
            <a:ext cx="4105275" cy="5629275"/>
            <a:chOff x="570" y="222"/>
            <a:chExt cx="2586" cy="3546"/>
          </a:xfrm>
        </p:grpSpPr>
        <p:sp>
          <p:nvSpPr>
            <p:cNvPr id="15373" name="Rectangle 3"/>
            <p:cNvSpPr/>
            <p:nvPr/>
          </p:nvSpPr>
          <p:spPr>
            <a:xfrm rot="2700000">
              <a:off x="1044" y="1608"/>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5374" name="Rectangle 4"/>
            <p:cNvSpPr/>
            <p:nvPr/>
          </p:nvSpPr>
          <p:spPr>
            <a:xfrm rot="2700000">
              <a:off x="1356" y="648"/>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5375" name="Rectangle 5"/>
            <p:cNvSpPr/>
            <p:nvPr/>
          </p:nvSpPr>
          <p:spPr>
            <a:xfrm rot="2700000">
              <a:off x="1722" y="696"/>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5376" name="Rectangle 6"/>
            <p:cNvSpPr/>
            <p:nvPr/>
          </p:nvSpPr>
          <p:spPr>
            <a:xfrm rot="2700000">
              <a:off x="1908" y="1500"/>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nvGrpSpPr>
            <p:cNvPr id="15377" name="Group 7"/>
            <p:cNvGrpSpPr/>
            <p:nvPr/>
          </p:nvGrpSpPr>
          <p:grpSpPr>
            <a:xfrm>
              <a:off x="570" y="222"/>
              <a:ext cx="2243" cy="3324"/>
              <a:chOff x="570" y="222"/>
              <a:chExt cx="2243" cy="3324"/>
            </a:xfrm>
          </p:grpSpPr>
          <p:grpSp>
            <p:nvGrpSpPr>
              <p:cNvPr id="15389" name="Group 8"/>
              <p:cNvGrpSpPr/>
              <p:nvPr/>
            </p:nvGrpSpPr>
            <p:grpSpPr>
              <a:xfrm>
                <a:off x="570" y="222"/>
                <a:ext cx="2243" cy="2556"/>
                <a:chOff x="570" y="222"/>
                <a:chExt cx="2243" cy="2556"/>
              </a:xfrm>
            </p:grpSpPr>
            <p:grpSp>
              <p:nvGrpSpPr>
                <p:cNvPr id="15395" name="Group 9"/>
                <p:cNvGrpSpPr/>
                <p:nvPr/>
              </p:nvGrpSpPr>
              <p:grpSpPr>
                <a:xfrm>
                  <a:off x="570" y="222"/>
                  <a:ext cx="2243" cy="1290"/>
                  <a:chOff x="570" y="222"/>
                  <a:chExt cx="2243" cy="1290"/>
                </a:xfrm>
              </p:grpSpPr>
              <p:sp>
                <p:nvSpPr>
                  <p:cNvPr id="15398" name="Text Box 10"/>
                  <p:cNvSpPr txBox="1"/>
                  <p:nvPr/>
                </p:nvSpPr>
                <p:spPr>
                  <a:xfrm>
                    <a:off x="757" y="222"/>
                    <a:ext cx="2056" cy="290"/>
                  </a:xfrm>
                  <a:prstGeom prst="rect">
                    <a:avLst/>
                  </a:prstGeom>
                  <a:noFill/>
                  <a:ln w="9525">
                    <a:noFill/>
                  </a:ln>
                </p:spPr>
                <p:txBody>
                  <a:bodyPr wrap="none">
                    <a:spAutoFit/>
                  </a:bodyPr>
                  <a:p>
                    <a:pPr algn="l"/>
                    <a:r>
                      <a:rPr lang="en-US" altLang="zh-CN" sz="2400" b="1" dirty="0">
                        <a:solidFill>
                          <a:schemeClr val="tx1"/>
                        </a:solidFill>
                        <a:ea typeface="宋体" panose="02010600030101010101" pitchFamily="2" charset="-122"/>
                      </a:rPr>
                      <a:t>GST pull-down assay</a:t>
                    </a:r>
                    <a:endParaRPr lang="en-US" altLang="zh-CN" sz="2400" b="1" dirty="0">
                      <a:solidFill>
                        <a:schemeClr val="tx1"/>
                      </a:solidFill>
                      <a:ea typeface="宋体" panose="02010600030101010101" pitchFamily="2" charset="-122"/>
                    </a:endParaRPr>
                  </a:p>
                </p:txBody>
              </p:sp>
              <p:sp>
                <p:nvSpPr>
                  <p:cNvPr id="15399" name="Oval 11"/>
                  <p:cNvSpPr/>
                  <p:nvPr/>
                </p:nvSpPr>
                <p:spPr>
                  <a:xfrm>
                    <a:off x="570" y="846"/>
                    <a:ext cx="666" cy="666"/>
                  </a:xfrm>
                  <a:prstGeom prst="ellipse">
                    <a:avLst/>
                  </a:prstGeom>
                  <a:solidFill>
                    <a:schemeClr val="hlink"/>
                  </a:solidFill>
                  <a:ln w="9525" cap="flat" cmpd="sng">
                    <a:solidFill>
                      <a:schemeClr val="tx1"/>
                    </a:solidFill>
                    <a:prstDash val="solid"/>
                    <a:headEnd type="none" w="med" len="med"/>
                    <a:tailEnd type="none" w="med" len="med"/>
                  </a:ln>
                </p:spPr>
                <p:txBody>
                  <a:bodyPr wrap="none" anchor="ctr"/>
                  <a:p>
                    <a:r>
                      <a:rPr lang="en-US" altLang="zh-CN" sz="1600" b="1" dirty="0">
                        <a:latin typeface="Times New Roman" panose="02020603050405020304" pitchFamily="18" charset="0"/>
                        <a:ea typeface="宋体" panose="02010600030101010101" pitchFamily="2" charset="-122"/>
                      </a:rPr>
                      <a:t>Sepharose</a:t>
                    </a:r>
                    <a:endParaRPr lang="en-US" altLang="zh-CN" sz="1600" b="1" dirty="0">
                      <a:latin typeface="Times New Roman" panose="02020603050405020304" pitchFamily="18" charset="0"/>
                      <a:ea typeface="宋体" panose="02010600030101010101" pitchFamily="2" charset="-122"/>
                    </a:endParaRPr>
                  </a:p>
                  <a:p>
                    <a:r>
                      <a:rPr lang="en-US" altLang="zh-CN" sz="1600" b="1" dirty="0">
                        <a:latin typeface="Times New Roman" panose="02020603050405020304" pitchFamily="18" charset="0"/>
                        <a:ea typeface="宋体" panose="02010600030101010101" pitchFamily="2" charset="-122"/>
                      </a:rPr>
                      <a:t>GSH</a:t>
                    </a:r>
                    <a:endParaRPr lang="en-US" altLang="zh-CN" sz="1600" b="1" dirty="0">
                      <a:latin typeface="Times New Roman" panose="02020603050405020304" pitchFamily="18" charset="0"/>
                      <a:ea typeface="宋体" panose="02010600030101010101" pitchFamily="2" charset="-122"/>
                    </a:endParaRPr>
                  </a:p>
                </p:txBody>
              </p:sp>
              <p:sp>
                <p:nvSpPr>
                  <p:cNvPr id="15400" name="Line 12"/>
                  <p:cNvSpPr/>
                  <p:nvPr/>
                </p:nvSpPr>
                <p:spPr>
                  <a:xfrm>
                    <a:off x="1242" y="1182"/>
                    <a:ext cx="258" cy="0"/>
                  </a:xfrm>
                  <a:prstGeom prst="line">
                    <a:avLst/>
                  </a:prstGeom>
                  <a:ln w="76200" cap="flat" cmpd="sng">
                    <a:solidFill>
                      <a:schemeClr val="tx1"/>
                    </a:solidFill>
                    <a:prstDash val="solid"/>
                    <a:headEnd type="none" w="med" len="med"/>
                    <a:tailEnd type="diamond" w="lg" len="lg"/>
                  </a:ln>
                </p:spPr>
              </p:sp>
            </p:grpSp>
            <p:sp>
              <p:nvSpPr>
                <p:cNvPr id="15396" name="Line 13"/>
                <p:cNvSpPr/>
                <p:nvPr/>
              </p:nvSpPr>
              <p:spPr>
                <a:xfrm>
                  <a:off x="696" y="480"/>
                  <a:ext cx="0" cy="432"/>
                </a:xfrm>
                <a:prstGeom prst="line">
                  <a:avLst/>
                </a:prstGeom>
                <a:ln w="28575" cap="flat" cmpd="sng">
                  <a:solidFill>
                    <a:schemeClr val="tx1"/>
                  </a:solidFill>
                  <a:prstDash val="solid"/>
                  <a:headEnd type="none" w="med" len="med"/>
                  <a:tailEnd type="none" w="med" len="med"/>
                </a:ln>
              </p:spPr>
            </p:sp>
            <p:sp>
              <p:nvSpPr>
                <p:cNvPr id="15397" name="Line 14"/>
                <p:cNvSpPr/>
                <p:nvPr/>
              </p:nvSpPr>
              <p:spPr>
                <a:xfrm>
                  <a:off x="696" y="1440"/>
                  <a:ext cx="0" cy="1338"/>
                </a:xfrm>
                <a:prstGeom prst="line">
                  <a:avLst/>
                </a:prstGeom>
                <a:ln w="28575" cap="flat" cmpd="sng">
                  <a:solidFill>
                    <a:schemeClr val="tx1"/>
                  </a:solidFill>
                  <a:prstDash val="solid"/>
                  <a:headEnd type="none" w="med" len="med"/>
                  <a:tailEnd type="none" w="med" len="med"/>
                </a:ln>
              </p:spPr>
            </p:sp>
          </p:grpSp>
          <p:sp>
            <p:nvSpPr>
              <p:cNvPr id="15390" name="Line 15"/>
              <p:cNvSpPr/>
              <p:nvPr/>
            </p:nvSpPr>
            <p:spPr>
              <a:xfrm>
                <a:off x="696" y="2772"/>
                <a:ext cx="606" cy="594"/>
              </a:xfrm>
              <a:prstGeom prst="line">
                <a:avLst/>
              </a:prstGeom>
              <a:ln w="28575" cap="flat" cmpd="sng">
                <a:solidFill>
                  <a:schemeClr val="tx1"/>
                </a:solidFill>
                <a:prstDash val="solid"/>
                <a:headEnd type="none" w="med" len="med"/>
                <a:tailEnd type="none" w="med" len="med"/>
              </a:ln>
            </p:spPr>
          </p:sp>
          <p:sp>
            <p:nvSpPr>
              <p:cNvPr id="15391" name="Line 16"/>
              <p:cNvSpPr/>
              <p:nvPr/>
            </p:nvSpPr>
            <p:spPr>
              <a:xfrm>
                <a:off x="1296" y="3366"/>
                <a:ext cx="0" cy="174"/>
              </a:xfrm>
              <a:prstGeom prst="line">
                <a:avLst/>
              </a:prstGeom>
              <a:ln w="28575" cap="flat" cmpd="sng">
                <a:solidFill>
                  <a:schemeClr val="tx1"/>
                </a:solidFill>
                <a:prstDash val="solid"/>
                <a:headEnd type="none" w="med" len="med"/>
                <a:tailEnd type="none" w="med" len="med"/>
              </a:ln>
            </p:spPr>
          </p:sp>
          <p:sp>
            <p:nvSpPr>
              <p:cNvPr id="15392" name="Line 17"/>
              <p:cNvSpPr/>
              <p:nvPr/>
            </p:nvSpPr>
            <p:spPr>
              <a:xfrm flipV="1">
                <a:off x="1512" y="3348"/>
                <a:ext cx="0" cy="198"/>
              </a:xfrm>
              <a:prstGeom prst="line">
                <a:avLst/>
              </a:prstGeom>
              <a:ln w="28575" cap="flat" cmpd="sng">
                <a:solidFill>
                  <a:schemeClr val="tx1"/>
                </a:solidFill>
                <a:prstDash val="solid"/>
                <a:headEnd type="none" w="med" len="med"/>
                <a:tailEnd type="none" w="med" len="med"/>
              </a:ln>
            </p:spPr>
          </p:sp>
          <p:sp>
            <p:nvSpPr>
              <p:cNvPr id="15393" name="Line 18"/>
              <p:cNvSpPr/>
              <p:nvPr/>
            </p:nvSpPr>
            <p:spPr>
              <a:xfrm flipV="1">
                <a:off x="1512" y="2760"/>
                <a:ext cx="594" cy="606"/>
              </a:xfrm>
              <a:prstGeom prst="line">
                <a:avLst/>
              </a:prstGeom>
              <a:ln w="28575" cap="flat" cmpd="sng">
                <a:solidFill>
                  <a:schemeClr val="tx1"/>
                </a:solidFill>
                <a:prstDash val="solid"/>
                <a:headEnd type="none" w="med" len="med"/>
                <a:tailEnd type="none" w="med" len="med"/>
              </a:ln>
            </p:spPr>
          </p:sp>
          <p:sp>
            <p:nvSpPr>
              <p:cNvPr id="15394" name="Line 19"/>
              <p:cNvSpPr/>
              <p:nvPr/>
            </p:nvSpPr>
            <p:spPr>
              <a:xfrm flipV="1">
                <a:off x="2100" y="1770"/>
                <a:ext cx="0" cy="990"/>
              </a:xfrm>
              <a:prstGeom prst="line">
                <a:avLst/>
              </a:prstGeom>
              <a:ln w="28575" cap="flat" cmpd="sng">
                <a:solidFill>
                  <a:schemeClr val="tx1"/>
                </a:solidFill>
                <a:prstDash val="solid"/>
                <a:headEnd type="none" w="med" len="med"/>
                <a:tailEnd type="none" w="med" len="med"/>
              </a:ln>
            </p:spPr>
          </p:sp>
        </p:grpSp>
        <p:grpSp>
          <p:nvGrpSpPr>
            <p:cNvPr id="15378" name="Group 20"/>
            <p:cNvGrpSpPr/>
            <p:nvPr/>
          </p:nvGrpSpPr>
          <p:grpSpPr>
            <a:xfrm>
              <a:off x="1404" y="2394"/>
              <a:ext cx="1752" cy="486"/>
              <a:chOff x="1404" y="2082"/>
              <a:chExt cx="1752" cy="486"/>
            </a:xfrm>
          </p:grpSpPr>
          <p:grpSp>
            <p:nvGrpSpPr>
              <p:cNvPr id="15380" name="Group 21"/>
              <p:cNvGrpSpPr/>
              <p:nvPr/>
            </p:nvGrpSpPr>
            <p:grpSpPr>
              <a:xfrm>
                <a:off x="1500" y="2154"/>
                <a:ext cx="960" cy="372"/>
                <a:chOff x="1500" y="996"/>
                <a:chExt cx="960" cy="372"/>
              </a:xfrm>
            </p:grpSpPr>
            <p:grpSp>
              <p:nvGrpSpPr>
                <p:cNvPr id="15385" name="Group 22"/>
                <p:cNvGrpSpPr/>
                <p:nvPr/>
              </p:nvGrpSpPr>
              <p:grpSpPr>
                <a:xfrm>
                  <a:off x="1500" y="996"/>
                  <a:ext cx="960" cy="372"/>
                  <a:chOff x="1500" y="996"/>
                  <a:chExt cx="960" cy="372"/>
                </a:xfrm>
              </p:grpSpPr>
              <p:sp>
                <p:nvSpPr>
                  <p:cNvPr id="15387" name="Freeform 23"/>
                  <p:cNvSpPr/>
                  <p:nvPr/>
                </p:nvSpPr>
                <p:spPr>
                  <a:xfrm>
                    <a:off x="1500" y="996"/>
                    <a:ext cx="468" cy="372"/>
                  </a:xfrm>
                  <a:custGeom>
                    <a:avLst/>
                    <a:gdLst>
                      <a:gd name="txL" fmla="*/ 0 w 468"/>
                      <a:gd name="txT" fmla="*/ 0 h 372"/>
                      <a:gd name="txR" fmla="*/ 468 w 468"/>
                      <a:gd name="txB" fmla="*/ 372 h 372"/>
                    </a:gdLst>
                    <a:ahLst/>
                    <a:cxnLst>
                      <a:cxn ang="0">
                        <a:pos x="0" y="0"/>
                      </a:cxn>
                      <a:cxn ang="0">
                        <a:pos x="186" y="192"/>
                      </a:cxn>
                      <a:cxn ang="0">
                        <a:pos x="0" y="372"/>
                      </a:cxn>
                      <a:cxn ang="0">
                        <a:pos x="468" y="372"/>
                      </a:cxn>
                      <a:cxn ang="0">
                        <a:pos x="468" y="0"/>
                      </a:cxn>
                      <a:cxn ang="0">
                        <a:pos x="0" y="0"/>
                      </a:cxn>
                    </a:cxnLst>
                    <a:rect l="txL" t="txT" r="txR" b="txB"/>
                    <a:pathLst>
                      <a:path w="468" h="372">
                        <a:moveTo>
                          <a:pt x="0" y="0"/>
                        </a:moveTo>
                        <a:lnTo>
                          <a:pt x="186" y="192"/>
                        </a:lnTo>
                        <a:lnTo>
                          <a:pt x="0" y="372"/>
                        </a:lnTo>
                        <a:lnTo>
                          <a:pt x="468" y="372"/>
                        </a:lnTo>
                        <a:lnTo>
                          <a:pt x="468" y="0"/>
                        </a:lnTo>
                        <a:lnTo>
                          <a:pt x="0" y="0"/>
                        </a:lnTo>
                        <a:close/>
                      </a:path>
                    </a:pathLst>
                  </a:custGeom>
                  <a:solidFill>
                    <a:srgbClr val="FF66CC"/>
                  </a:solidFill>
                  <a:ln w="9525" cap="flat" cmpd="sng">
                    <a:solidFill>
                      <a:schemeClr val="tx1"/>
                    </a:solidFill>
                    <a:prstDash val="solid"/>
                    <a:round/>
                    <a:headEnd type="none" w="med" len="med"/>
                    <a:tailEnd type="none" w="med" len="med"/>
                  </a:ln>
                </p:spPr>
                <p:txBody>
                  <a:bodyPr/>
                  <a:p>
                    <a:endParaRPr lang="zh-CN" altLang="en-US" dirty="0">
                      <a:latin typeface="Arial" panose="020B0604020202020204" pitchFamily="34" charset="0"/>
                    </a:endParaRPr>
                  </a:p>
                </p:txBody>
              </p:sp>
              <p:sp>
                <p:nvSpPr>
                  <p:cNvPr id="15388" name="Freeform 24"/>
                  <p:cNvSpPr/>
                  <p:nvPr/>
                </p:nvSpPr>
                <p:spPr>
                  <a:xfrm>
                    <a:off x="1962" y="996"/>
                    <a:ext cx="498" cy="366"/>
                  </a:xfrm>
                  <a:custGeom>
                    <a:avLst/>
                    <a:gdLst>
                      <a:gd name="txL" fmla="*/ 0 w 498"/>
                      <a:gd name="txT" fmla="*/ 0 h 366"/>
                      <a:gd name="txR" fmla="*/ 498 w 498"/>
                      <a:gd name="txB" fmla="*/ 366 h 366"/>
                    </a:gdLst>
                    <a:ahLst/>
                    <a:cxnLst>
                      <a:cxn ang="0">
                        <a:pos x="6" y="0"/>
                      </a:cxn>
                      <a:cxn ang="0">
                        <a:pos x="468" y="0"/>
                      </a:cxn>
                      <a:cxn ang="0">
                        <a:pos x="402" y="66"/>
                      </a:cxn>
                      <a:cxn ang="0">
                        <a:pos x="384" y="120"/>
                      </a:cxn>
                      <a:cxn ang="0">
                        <a:pos x="378" y="138"/>
                      </a:cxn>
                      <a:cxn ang="0">
                        <a:pos x="414" y="288"/>
                      </a:cxn>
                      <a:cxn ang="0">
                        <a:pos x="480" y="342"/>
                      </a:cxn>
                      <a:cxn ang="0">
                        <a:pos x="498" y="366"/>
                      </a:cxn>
                      <a:cxn ang="0">
                        <a:pos x="0" y="366"/>
                      </a:cxn>
                      <a:cxn ang="0">
                        <a:pos x="6" y="0"/>
                      </a:cxn>
                    </a:cxnLst>
                    <a:rect l="txL" t="txT" r="txR" b="txB"/>
                    <a:pathLst>
                      <a:path w="498" h="366">
                        <a:moveTo>
                          <a:pt x="6" y="0"/>
                        </a:moveTo>
                        <a:lnTo>
                          <a:pt x="468" y="0"/>
                        </a:lnTo>
                        <a:cubicBezTo>
                          <a:pt x="445" y="23"/>
                          <a:pt x="425" y="43"/>
                          <a:pt x="402" y="66"/>
                        </a:cubicBezTo>
                        <a:cubicBezTo>
                          <a:pt x="396" y="84"/>
                          <a:pt x="390" y="102"/>
                          <a:pt x="384" y="120"/>
                        </a:cubicBezTo>
                        <a:cubicBezTo>
                          <a:pt x="382" y="126"/>
                          <a:pt x="378" y="138"/>
                          <a:pt x="378" y="138"/>
                        </a:cubicBezTo>
                        <a:cubicBezTo>
                          <a:pt x="382" y="199"/>
                          <a:pt x="372" y="246"/>
                          <a:pt x="414" y="288"/>
                        </a:cubicBezTo>
                        <a:cubicBezTo>
                          <a:pt x="424" y="319"/>
                          <a:pt x="454" y="325"/>
                          <a:pt x="480" y="342"/>
                        </a:cubicBezTo>
                        <a:cubicBezTo>
                          <a:pt x="494" y="362"/>
                          <a:pt x="487" y="355"/>
                          <a:pt x="498" y="366"/>
                        </a:cubicBezTo>
                        <a:lnTo>
                          <a:pt x="0" y="366"/>
                        </a:lnTo>
                        <a:lnTo>
                          <a:pt x="6" y="0"/>
                        </a:lnTo>
                        <a:close/>
                      </a:path>
                    </a:pathLst>
                  </a:custGeom>
                  <a:solidFill>
                    <a:srgbClr val="FFCC00"/>
                  </a:solidFill>
                  <a:ln w="9525" cap="flat" cmpd="sng">
                    <a:solidFill>
                      <a:schemeClr val="tx1"/>
                    </a:solidFill>
                    <a:prstDash val="solid"/>
                    <a:round/>
                    <a:headEnd type="none" w="med" len="med"/>
                    <a:tailEnd type="none" w="med" len="med"/>
                  </a:ln>
                </p:spPr>
                <p:txBody>
                  <a:bodyPr/>
                  <a:p>
                    <a:endParaRPr lang="zh-CN" altLang="en-US" dirty="0">
                      <a:latin typeface="Arial" panose="020B0604020202020204" pitchFamily="34" charset="0"/>
                    </a:endParaRPr>
                  </a:p>
                </p:txBody>
              </p:sp>
            </p:grpSp>
            <p:sp>
              <p:nvSpPr>
                <p:cNvPr id="15386" name="Text Box 25"/>
                <p:cNvSpPr txBox="1"/>
                <p:nvPr/>
              </p:nvSpPr>
              <p:spPr>
                <a:xfrm>
                  <a:off x="1640" y="1077"/>
                  <a:ext cx="688" cy="212"/>
                </a:xfrm>
                <a:prstGeom prst="rect">
                  <a:avLst/>
                </a:prstGeom>
                <a:noFill/>
                <a:ln w="9525">
                  <a:noFill/>
                </a:ln>
              </p:spPr>
              <p:txBody>
                <a:bodyPr wrap="none">
                  <a:spAutoFit/>
                </a:bodyPr>
                <a:p>
                  <a:pPr algn="l"/>
                  <a:r>
                    <a:rPr lang="en-US" altLang="zh-CN" sz="1600" b="1" dirty="0">
                      <a:latin typeface="Times New Roman" panose="02020603050405020304" pitchFamily="18" charset="0"/>
                      <a:ea typeface="宋体" panose="02010600030101010101" pitchFamily="2" charset="-122"/>
                    </a:rPr>
                    <a:t>GST   “X”</a:t>
                  </a:r>
                  <a:endParaRPr lang="en-US" altLang="zh-CN" sz="1600" b="1" dirty="0">
                    <a:latin typeface="Times New Roman" panose="02020603050405020304" pitchFamily="18" charset="0"/>
                    <a:ea typeface="宋体" panose="02010600030101010101" pitchFamily="2" charset="-122"/>
                  </a:endParaRPr>
                </a:p>
              </p:txBody>
            </p:sp>
          </p:grpSp>
          <p:grpSp>
            <p:nvGrpSpPr>
              <p:cNvPr id="15381" name="Group 26"/>
              <p:cNvGrpSpPr/>
              <p:nvPr/>
            </p:nvGrpSpPr>
            <p:grpSpPr>
              <a:xfrm>
                <a:off x="2376" y="2082"/>
                <a:ext cx="780" cy="486"/>
                <a:chOff x="2376" y="924"/>
                <a:chExt cx="780" cy="486"/>
              </a:xfrm>
            </p:grpSpPr>
            <p:sp>
              <p:nvSpPr>
                <p:cNvPr id="15383" name="Oval 27"/>
                <p:cNvSpPr/>
                <p:nvPr/>
              </p:nvSpPr>
              <p:spPr>
                <a:xfrm>
                  <a:off x="2376" y="924"/>
                  <a:ext cx="780" cy="486"/>
                </a:xfrm>
                <a:prstGeom prst="ellipse">
                  <a:avLst/>
                </a:prstGeom>
                <a:solidFill>
                  <a:srgbClr val="99FFCC"/>
                </a:solidFill>
                <a:ln w="9525" cap="flat" cmpd="sng">
                  <a:solidFill>
                    <a:schemeClr val="tx1"/>
                  </a:solidFill>
                  <a:prstDash val="solid"/>
                  <a:headEnd type="none" w="med" len="med"/>
                  <a:tailEnd type="none" w="med" len="med"/>
                </a:ln>
              </p:spPr>
              <p:txBody>
                <a:bodyPr wrap="none" anchor="ctr"/>
                <a:p>
                  <a:endParaRPr lang="cs-CZ" altLang="zh-CN" sz="2400" b="1" dirty="0">
                    <a:latin typeface="Times New Roman" panose="02020603050405020304" pitchFamily="18" charset="0"/>
                    <a:ea typeface="宋体" panose="02010600030101010101" pitchFamily="2" charset="-122"/>
                  </a:endParaRPr>
                </a:p>
              </p:txBody>
            </p:sp>
            <p:sp>
              <p:nvSpPr>
                <p:cNvPr id="15384" name="Text Box 28"/>
                <p:cNvSpPr txBox="1"/>
                <p:nvPr/>
              </p:nvSpPr>
              <p:spPr>
                <a:xfrm>
                  <a:off x="2546" y="1040"/>
                  <a:ext cx="447" cy="288"/>
                </a:xfrm>
                <a:prstGeom prst="rect">
                  <a:avLst/>
                </a:prstGeom>
                <a:noFill/>
                <a:ln w="9525">
                  <a:noFill/>
                </a:ln>
              </p:spPr>
              <p:txBody>
                <a:bodyPr wrap="none">
                  <a:spAutoFit/>
                </a:bodyPr>
                <a:p>
                  <a:pPr algn="l"/>
                  <a:r>
                    <a:rPr lang="en-US" altLang="zh-CN" sz="2400" b="1" dirty="0">
                      <a:latin typeface="Times New Roman" panose="02020603050405020304" pitchFamily="18" charset="0"/>
                      <a:ea typeface="宋体" panose="02010600030101010101" pitchFamily="2" charset="-122"/>
                    </a:rPr>
                    <a:t>“Y”</a:t>
                  </a:r>
                  <a:endParaRPr lang="en-US" altLang="zh-CN" sz="2400" b="1" dirty="0">
                    <a:latin typeface="Times New Roman" panose="02020603050405020304" pitchFamily="18" charset="0"/>
                    <a:ea typeface="宋体" panose="02010600030101010101" pitchFamily="2" charset="-122"/>
                  </a:endParaRPr>
                </a:p>
              </p:txBody>
            </p:sp>
          </p:grpSp>
          <p:sp>
            <p:nvSpPr>
              <p:cNvPr id="15382" name="Rectangle 29"/>
              <p:cNvSpPr/>
              <p:nvPr/>
            </p:nvSpPr>
            <p:spPr>
              <a:xfrm rot="2700000">
                <a:off x="1404" y="2250"/>
                <a:ext cx="198" cy="19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15379" name="Line 30"/>
            <p:cNvSpPr/>
            <p:nvPr/>
          </p:nvSpPr>
          <p:spPr>
            <a:xfrm>
              <a:off x="1434" y="3066"/>
              <a:ext cx="0" cy="702"/>
            </a:xfrm>
            <a:prstGeom prst="line">
              <a:avLst/>
            </a:prstGeom>
            <a:ln w="9525" cap="flat" cmpd="sng">
              <a:solidFill>
                <a:schemeClr val="tx1"/>
              </a:solidFill>
              <a:prstDash val="solid"/>
              <a:headEnd type="none" w="med" len="med"/>
              <a:tailEnd type="triangle" w="med" len="med"/>
            </a:ln>
          </p:spPr>
        </p:sp>
      </p:grpSp>
      <p:grpSp>
        <p:nvGrpSpPr>
          <p:cNvPr id="10" name="Group 31"/>
          <p:cNvGrpSpPr/>
          <p:nvPr/>
        </p:nvGrpSpPr>
        <p:grpSpPr>
          <a:xfrm>
            <a:off x="4956175" y="762000"/>
            <a:ext cx="3892550" cy="5562600"/>
            <a:chOff x="3122" y="480"/>
            <a:chExt cx="2452" cy="3504"/>
          </a:xfrm>
        </p:grpSpPr>
        <p:grpSp>
          <p:nvGrpSpPr>
            <p:cNvPr id="15364" name="Group 32"/>
            <p:cNvGrpSpPr/>
            <p:nvPr/>
          </p:nvGrpSpPr>
          <p:grpSpPr>
            <a:xfrm>
              <a:off x="3342" y="480"/>
              <a:ext cx="2232" cy="3504"/>
              <a:chOff x="3342" y="480"/>
              <a:chExt cx="2232" cy="3504"/>
            </a:xfrm>
          </p:grpSpPr>
          <p:grpSp>
            <p:nvGrpSpPr>
              <p:cNvPr id="15366" name="Group 33"/>
              <p:cNvGrpSpPr/>
              <p:nvPr/>
            </p:nvGrpSpPr>
            <p:grpSpPr>
              <a:xfrm>
                <a:off x="3750" y="480"/>
                <a:ext cx="1824" cy="3504"/>
                <a:chOff x="3504" y="480"/>
                <a:chExt cx="2070" cy="3504"/>
              </a:xfrm>
            </p:grpSpPr>
            <p:sp>
              <p:nvSpPr>
                <p:cNvPr id="15371" name="Rectangle 34"/>
                <p:cNvSpPr/>
                <p:nvPr/>
              </p:nvSpPr>
              <p:spPr>
                <a:xfrm>
                  <a:off x="3504" y="1392"/>
                  <a:ext cx="2070" cy="2592"/>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5372" name="Text Box 35"/>
                <p:cNvSpPr txBox="1"/>
                <p:nvPr/>
              </p:nvSpPr>
              <p:spPr>
                <a:xfrm>
                  <a:off x="3984" y="480"/>
                  <a:ext cx="1376" cy="231"/>
                </a:xfrm>
                <a:prstGeom prst="rect">
                  <a:avLst/>
                </a:prstGeom>
                <a:noFill/>
                <a:ln w="9525">
                  <a:noFill/>
                </a:ln>
              </p:spPr>
              <p:txBody>
                <a:bodyPr wrap="none">
                  <a:spAutoFit/>
                </a:bodyPr>
                <a:p>
                  <a:pPr algn="l"/>
                  <a:r>
                    <a:rPr lang="en-US" altLang="zh-CN" b="1" dirty="0">
                      <a:latin typeface="Times New Roman" panose="02020603050405020304" pitchFamily="18" charset="0"/>
                      <a:ea typeface="宋体" panose="02010600030101010101" pitchFamily="2" charset="-122"/>
                    </a:rPr>
                    <a:t>Run Western blot</a:t>
                  </a:r>
                  <a:endParaRPr lang="en-US" altLang="zh-CN" b="1" dirty="0">
                    <a:latin typeface="Times New Roman" panose="02020603050405020304" pitchFamily="18" charset="0"/>
                    <a:ea typeface="宋体" panose="02010600030101010101" pitchFamily="2" charset="-122"/>
                  </a:endParaRPr>
                </a:p>
              </p:txBody>
            </p:sp>
          </p:grpSp>
          <p:sp>
            <p:nvSpPr>
              <p:cNvPr id="15367" name="Oval 36"/>
              <p:cNvSpPr/>
              <p:nvPr/>
            </p:nvSpPr>
            <p:spPr>
              <a:xfrm>
                <a:off x="3840" y="2484"/>
                <a:ext cx="384" cy="144"/>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5368" name="Line 37"/>
              <p:cNvSpPr/>
              <p:nvPr/>
            </p:nvSpPr>
            <p:spPr>
              <a:xfrm>
                <a:off x="3342" y="2568"/>
                <a:ext cx="348" cy="0"/>
              </a:xfrm>
              <a:prstGeom prst="line">
                <a:avLst/>
              </a:prstGeom>
              <a:ln w="57150" cap="flat" cmpd="sng">
                <a:solidFill>
                  <a:srgbClr val="05E014"/>
                </a:solidFill>
                <a:prstDash val="solid"/>
                <a:headEnd type="none" w="med" len="med"/>
                <a:tailEnd type="triangle" w="med" len="med"/>
              </a:ln>
            </p:spPr>
          </p:sp>
          <p:sp>
            <p:nvSpPr>
              <p:cNvPr id="15369" name="Oval 38"/>
              <p:cNvSpPr/>
              <p:nvPr/>
            </p:nvSpPr>
            <p:spPr>
              <a:xfrm>
                <a:off x="4476" y="2484"/>
                <a:ext cx="384" cy="144"/>
              </a:xfrm>
              <a:prstGeom prst="ellipse">
                <a:avLst/>
              </a:prstGeom>
              <a:solidFill>
                <a:srgbClr val="292929"/>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5370" name="Text Box 39"/>
              <p:cNvSpPr txBox="1"/>
              <p:nvPr/>
            </p:nvSpPr>
            <p:spPr>
              <a:xfrm>
                <a:off x="3824" y="1040"/>
                <a:ext cx="1623" cy="212"/>
              </a:xfrm>
              <a:prstGeom prst="rect">
                <a:avLst/>
              </a:prstGeom>
              <a:noFill/>
              <a:ln w="9525">
                <a:noFill/>
              </a:ln>
            </p:spPr>
            <p:txBody>
              <a:bodyPr wrap="none">
                <a:spAutoFit/>
              </a:bodyPr>
              <a:p>
                <a:pPr algn="l"/>
                <a:r>
                  <a:rPr lang="en-US" altLang="zh-CN" sz="1600" b="1" dirty="0">
                    <a:latin typeface="Helvetica" pitchFamily="34" charset="0"/>
                    <a:ea typeface="宋体" panose="02010600030101010101" pitchFamily="2" charset="-122"/>
                  </a:rPr>
                  <a:t>Input        GST-X       GST</a:t>
                </a:r>
                <a:endParaRPr lang="en-US" altLang="zh-CN" sz="1600" b="1" dirty="0">
                  <a:latin typeface="Helvetica" pitchFamily="34" charset="0"/>
                  <a:ea typeface="宋体" panose="02010600030101010101" pitchFamily="2" charset="-122"/>
                </a:endParaRPr>
              </a:p>
            </p:txBody>
          </p:sp>
        </p:grpSp>
        <p:sp>
          <p:nvSpPr>
            <p:cNvPr id="15365" name="Text Box 40"/>
            <p:cNvSpPr txBox="1"/>
            <p:nvPr/>
          </p:nvSpPr>
          <p:spPr>
            <a:xfrm>
              <a:off x="3122" y="2222"/>
              <a:ext cx="606" cy="288"/>
            </a:xfrm>
            <a:prstGeom prst="rect">
              <a:avLst/>
            </a:prstGeom>
            <a:noFill/>
            <a:ln w="9525">
              <a:noFill/>
            </a:ln>
          </p:spPr>
          <p:txBody>
            <a:bodyPr wrap="none">
              <a:spAutoFit/>
            </a:bodyPr>
            <a:p>
              <a:pPr algn="l"/>
              <a:r>
                <a:rPr lang="en-US" altLang="zh-CN" sz="2400" dirty="0">
                  <a:latin typeface="Times New Roman" panose="02020603050405020304" pitchFamily="18" charset="0"/>
                  <a:ea typeface="宋体" panose="02010600030101010101" pitchFamily="2" charset="-122"/>
                </a:rPr>
                <a:t>anti-Y</a:t>
              </a:r>
              <a:endParaRPr lang="en-US" altLang="zh-CN" sz="2400" dirty="0">
                <a:latin typeface="Times New Roman" panose="02020603050405020304" pitchFamily="18" charset="0"/>
                <a:ea typeface="宋体" panose="02010600030101010101" pitchFamily="2" charset="-122"/>
              </a:endParaRPr>
            </a:p>
          </p:txBody>
        </p:sp>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2"/>
          <p:cNvPicPr>
            <a:picLocks noChangeAspect="1"/>
          </p:cNvPicPr>
          <p:nvPr/>
        </p:nvPicPr>
        <p:blipFill>
          <a:blip r:embed="rId1"/>
          <a:stretch>
            <a:fillRect/>
          </a:stretch>
        </p:blipFill>
        <p:spPr>
          <a:xfrm>
            <a:off x="0" y="0"/>
            <a:ext cx="10034588" cy="6858000"/>
          </a:xfrm>
          <a:prstGeom prst="rect">
            <a:avLst/>
          </a:prstGeom>
          <a:noFill/>
          <a:ln w="9525">
            <a:noFill/>
          </a:ln>
        </p:spPr>
      </p:pic>
    </p:spTree>
  </p:cSld>
  <p:clrMapOvr>
    <a:masterClrMapping/>
  </p:clrMapOvr>
  <p:transition>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2"/>
          <p:cNvPicPr>
            <a:picLocks noChangeAspect="1"/>
          </p:cNvPicPr>
          <p:nvPr/>
        </p:nvPicPr>
        <p:blipFill>
          <a:blip r:embed="rId1"/>
          <a:stretch>
            <a:fillRect/>
          </a:stretch>
        </p:blipFill>
        <p:spPr>
          <a:xfrm>
            <a:off x="0" y="0"/>
            <a:ext cx="10034588" cy="6858000"/>
          </a:xfrm>
          <a:prstGeom prst="rect">
            <a:avLst/>
          </a:prstGeom>
          <a:noFill/>
          <a:ln w="9525">
            <a:noFill/>
          </a:ln>
        </p:spPr>
      </p:pic>
    </p:spTree>
  </p:cSld>
  <p:clrMapOvr>
    <a:masterClrMapping/>
  </p:clrMapOvr>
  <p:transition>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Picture 2"/>
          <p:cNvPicPr>
            <a:picLocks noChangeAspect="1"/>
          </p:cNvPicPr>
          <p:nvPr/>
        </p:nvPicPr>
        <p:blipFill>
          <a:blip r:embed="rId1"/>
          <a:stretch>
            <a:fillRect/>
          </a:stretch>
        </p:blipFill>
        <p:spPr>
          <a:xfrm>
            <a:off x="0" y="0"/>
            <a:ext cx="9999663" cy="6858000"/>
          </a:xfrm>
          <a:prstGeom prst="rect">
            <a:avLst/>
          </a:prstGeom>
          <a:noFill/>
          <a:ln w="9525">
            <a:noFill/>
          </a:ln>
        </p:spPr>
      </p:pic>
    </p:spTree>
  </p:cSld>
  <p:clrMapOvr>
    <a:masterClrMapping/>
  </p:clrMapOvr>
  <p:transition>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82" name="Rectangle 2"/>
          <p:cNvSpPr>
            <a:spLocks noGrp="1" noChangeArrowheads="1"/>
          </p:cNvSpPr>
          <p:nvPr>
            <p:ph type="title"/>
          </p:nvPr>
        </p:nvSpPr>
        <p:spPr>
          <a:xfrm>
            <a:off x="1763713" y="228600"/>
            <a:ext cx="6694488" cy="4572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rPr>
              <a:t>Troubleshooting</a:t>
            </a:r>
            <a:endParaRPr kumimoji="0"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endParaRPr>
          </a:p>
        </p:txBody>
      </p:sp>
      <p:sp>
        <p:nvSpPr>
          <p:cNvPr id="583683" name="Rectangle 3"/>
          <p:cNvSpPr>
            <a:spLocks noGrp="1" noChangeArrowheads="1"/>
          </p:cNvSpPr>
          <p:nvPr>
            <p:ph idx="1"/>
          </p:nvPr>
        </p:nvSpPr>
        <p:spPr>
          <a:xfrm>
            <a:off x="1619250" y="914400"/>
            <a:ext cx="6838950" cy="54864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rPr>
              <a:t>Inefficient immobilization of fusion protein</a:t>
            </a:r>
            <a:endParaRPr kumimoji="0" lang="en-US" altLang="zh-CN" sz="2400" b="0"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Optimize amount of protein or resin</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Binding conditions not optimal (time, temperature)</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Proteolysis of protein (add protease inhibitor)</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rPr>
              <a:t>Protein interaction not detected</a:t>
            </a:r>
            <a:endParaRPr kumimoji="0" lang="en-US" altLang="zh-CN" sz="2400" b="0"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Weak interaction (co-factors, washing stringency, temperature)</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rPr>
              <a:t>High background</a:t>
            </a:r>
            <a:endParaRPr kumimoji="0" lang="en-US" altLang="zh-CN" sz="2400" b="0"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Non-specific interactions</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increase number or volume of washes</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add BSA and/or detergents</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add salt</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Reduce amount of prey used or resin</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altLang="zh-CN" sz="24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683">
                                            <p:txEl>
                                              <p:charRg st="0" end="4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83683">
                                            <p:txEl>
                                              <p:charRg st="45" end="8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83683">
                                            <p:txEl>
                                              <p:charRg st="81" end="13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83683">
                                            <p:txEl>
                                              <p:charRg st="132" end="18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83683">
                                            <p:txEl>
                                              <p:charRg st="180" end="21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83683">
                                            <p:txEl>
                                              <p:charRg st="213" end="27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683">
                                            <p:txEl>
                                              <p:charRg st="276" end="29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83683">
                                            <p:txEl>
                                              <p:charRg st="292" end="31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83683">
                                            <p:txEl>
                                              <p:charRg st="318" end="35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83683">
                                            <p:txEl>
                                              <p:charRg st="354" end="38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83683">
                                            <p:txEl>
                                              <p:charRg st="380" end="38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83683">
                                            <p:txEl>
                                              <p:charRg st="389" end="4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5730" name="Rectangle 2"/>
          <p:cNvSpPr>
            <a:spLocks noGrp="1" noChangeArrowheads="1"/>
          </p:cNvSpPr>
          <p:nvPr>
            <p:ph type="title"/>
          </p:nvPr>
        </p:nvSpPr>
        <p:spPr>
          <a:xfrm>
            <a:off x="1835150" y="503238"/>
            <a:ext cx="6851650" cy="6096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rPr>
              <a:t>Reducing Non-Specific Interactions</a:t>
            </a:r>
            <a:b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rPr>
            </a:b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rPr>
              <a:t>GST Pull Down Example</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endParaRPr>
          </a:p>
        </p:txBody>
      </p:sp>
      <p:sp>
        <p:nvSpPr>
          <p:cNvPr id="585731" name="Rectangle 3"/>
          <p:cNvSpPr>
            <a:spLocks noGrp="1" noChangeArrowheads="1"/>
          </p:cNvSpPr>
          <p:nvPr>
            <p:ph idx="1"/>
          </p:nvPr>
        </p:nvSpPr>
        <p:spPr>
          <a:xfrm>
            <a:off x="5796280" y="2997200"/>
            <a:ext cx="2799715" cy="13684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Resin amount</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pic>
        <p:nvPicPr>
          <p:cNvPr id="20484" name="Picture 4"/>
          <p:cNvPicPr>
            <a:picLocks noChangeAspect="1"/>
          </p:cNvPicPr>
          <p:nvPr/>
        </p:nvPicPr>
        <p:blipFill>
          <a:blip r:embed="rId1"/>
          <a:stretch>
            <a:fillRect/>
          </a:stretch>
        </p:blipFill>
        <p:spPr>
          <a:xfrm>
            <a:off x="1116013" y="1989138"/>
            <a:ext cx="4310062" cy="4054475"/>
          </a:xfrm>
          <a:prstGeom prst="rect">
            <a:avLst/>
          </a:prstGeom>
          <a:noFill/>
          <a:ln w="9525">
            <a:noFill/>
          </a:ln>
        </p:spPr>
      </p:pic>
    </p:spTree>
  </p:cSld>
  <p:clrMapOvr>
    <a:masterClrMapping/>
  </p:clrMapOvr>
  <p:transition>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fontAlgn="base"/>
            <a:r>
              <a:rPr lang="en-US" altLang="zh-CN" sz="4000" strike="noStrike" noProof="1"/>
              <a:t>Outline</a:t>
            </a:r>
            <a:endParaRPr lang="en-US" altLang="zh-CN" sz="4000" strike="noStrike" noProof="1"/>
          </a:p>
        </p:txBody>
      </p:sp>
      <p:sp>
        <p:nvSpPr>
          <p:cNvPr id="3" name="内容占位符 2"/>
          <p:cNvSpPr>
            <a:spLocks noGrp="1"/>
          </p:cNvSpPr>
          <p:nvPr>
            <p:ph idx="1"/>
          </p:nvPr>
        </p:nvSpPr>
        <p:spPr>
          <a:xfrm>
            <a:off x="1238250" y="1417638"/>
            <a:ext cx="7623175" cy="4319588"/>
          </a:xfrm>
        </p:spPr>
        <p:txBody>
          <a:bodyPr>
            <a:normAutofit lnSpcReduction="20000"/>
          </a:bodyPr>
          <a:p>
            <a:pPr fontAlgn="base">
              <a:lnSpc>
                <a:spcPct val="130000"/>
              </a:lnSpc>
            </a:pPr>
            <a:r>
              <a:rPr lang="fi-FI" altLang="zh-CN" sz="2800" strike="noStrike" noProof="1" dirty="0" err="1">
                <a:ea typeface="宋体" panose="02010600030101010101" pitchFamily="2" charset="-122"/>
                <a:sym typeface="+mn-ea"/>
              </a:rPr>
              <a:t>Why</a:t>
            </a:r>
            <a:r>
              <a:rPr lang="fi-FI" altLang="zh-CN" sz="2800" strike="noStrike" noProof="1">
                <a:ea typeface="宋体" panose="02010600030101010101" pitchFamily="2" charset="-122"/>
                <a:sym typeface="+mn-ea"/>
              </a:rPr>
              <a:t>  </a:t>
            </a:r>
            <a:r>
              <a:rPr lang="en-US" altLang="fi-FI" sz="2800" strike="noStrike" noProof="1">
                <a:ea typeface="宋体" panose="02010600030101010101" pitchFamily="2" charset="-122"/>
                <a:sym typeface="+mn-ea"/>
              </a:rPr>
              <a:t>study </a:t>
            </a:r>
            <a:r>
              <a:rPr lang="fi-FI" altLang="zh-CN" sz="2800" strike="noStrike" noProof="1" dirty="0" err="1">
                <a:ea typeface="宋体" panose="02010600030101010101" pitchFamily="2" charset="-122"/>
                <a:sym typeface="+mn-ea"/>
              </a:rPr>
              <a:t>protein-protein</a:t>
            </a:r>
            <a:r>
              <a:rPr lang="fi-FI" altLang="zh-CN" sz="2800" strike="noStrike" noProof="1">
                <a:ea typeface="宋体" panose="02010600030101010101" pitchFamily="2" charset="-122"/>
                <a:sym typeface="+mn-ea"/>
              </a:rPr>
              <a:t> </a:t>
            </a:r>
            <a:r>
              <a:rPr lang="fi-FI" altLang="zh-CN" sz="2800" strike="noStrike" noProof="1" dirty="0" err="1">
                <a:ea typeface="宋体" panose="02010600030101010101" pitchFamily="2" charset="-122"/>
                <a:sym typeface="+mn-ea"/>
              </a:rPr>
              <a:t>interactions</a:t>
            </a:r>
            <a:r>
              <a:rPr lang="zh-CN" altLang="fi-FI" sz="2800" strike="noStrike" noProof="1" dirty="0" err="1">
                <a:ea typeface="宋体" panose="02010600030101010101" pitchFamily="2" charset="-122"/>
                <a:sym typeface="+mn-ea"/>
              </a:rPr>
              <a:t>？</a:t>
            </a:r>
            <a:endParaRPr lang="zh-CN" altLang="fi-FI" sz="2800" strike="noStrike" noProof="1" dirty="0" err="1">
              <a:ea typeface="宋体" panose="02010600030101010101" pitchFamily="2" charset="-122"/>
              <a:sym typeface="+mn-ea"/>
            </a:endParaRPr>
          </a:p>
          <a:p>
            <a:pPr fontAlgn="base">
              <a:lnSpc>
                <a:spcPct val="130000"/>
              </a:lnSpc>
            </a:pPr>
            <a:r>
              <a:rPr lang="en-US" altLang="fi-FI" sz="2800" strike="noStrike" noProof="1" dirty="0" err="1">
                <a:ea typeface="宋体" panose="02010600030101010101" pitchFamily="2" charset="-122"/>
                <a:sym typeface="+mn-ea"/>
              </a:rPr>
              <a:t>How to study </a:t>
            </a:r>
            <a:r>
              <a:rPr lang="fi-FI" altLang="zh-CN" sz="2800" strike="noStrike" noProof="1" dirty="0" err="1">
                <a:ea typeface="宋体" panose="02010600030101010101" pitchFamily="2" charset="-122"/>
                <a:sym typeface="+mn-ea"/>
              </a:rPr>
              <a:t>protein-protein</a:t>
            </a:r>
            <a:r>
              <a:rPr lang="fi-FI" altLang="zh-CN" sz="2800" strike="noStrike" noProof="1">
                <a:ea typeface="宋体" panose="02010600030101010101" pitchFamily="2" charset="-122"/>
                <a:sym typeface="+mn-ea"/>
              </a:rPr>
              <a:t> </a:t>
            </a:r>
            <a:r>
              <a:rPr lang="fi-FI" altLang="zh-CN" sz="2800" strike="noStrike" noProof="1" dirty="0" err="1">
                <a:ea typeface="宋体" panose="02010600030101010101" pitchFamily="2" charset="-122"/>
                <a:sym typeface="+mn-ea"/>
              </a:rPr>
              <a:t>interactions</a:t>
            </a:r>
            <a:endParaRPr lang="fi-FI" altLang="zh-CN" sz="2800" strike="noStrike" noProof="1" dirty="0" err="1">
              <a:ea typeface="宋体" panose="02010600030101010101" pitchFamily="2" charset="-122"/>
              <a:sym typeface="+mn-ea"/>
            </a:endParaRPr>
          </a:p>
          <a:p>
            <a:pPr lvl="1" fontAlgn="base">
              <a:lnSpc>
                <a:spcPct val="130000"/>
              </a:lnSpc>
            </a:pPr>
            <a:r>
              <a:rPr lang="fi-FI" altLang="zh-CN" sz="2240" strike="noStrike" noProof="1" dirty="0" err="1">
                <a:ea typeface="宋体" panose="02010600030101010101" pitchFamily="2" charset="-122"/>
                <a:sym typeface="+mn-ea"/>
              </a:rPr>
              <a:t>Experimental</a:t>
            </a:r>
            <a:r>
              <a:rPr lang="fi-FI" altLang="zh-CN" sz="2240" strike="noStrike" noProof="1">
                <a:ea typeface="宋体" panose="02010600030101010101" pitchFamily="2" charset="-122"/>
                <a:sym typeface="+mn-ea"/>
              </a:rPr>
              <a:t> </a:t>
            </a:r>
            <a:r>
              <a:rPr lang="fi-FI" altLang="zh-CN" sz="2240" strike="noStrike" noProof="1" dirty="0" err="1">
                <a:ea typeface="宋体" panose="02010600030101010101" pitchFamily="2" charset="-122"/>
                <a:sym typeface="+mn-ea"/>
              </a:rPr>
              <a:t>methods</a:t>
            </a:r>
            <a:endParaRPr lang="fi-FI" altLang="zh-CN" sz="2240" strike="noStrike" noProof="1" dirty="0" err="1">
              <a:ea typeface="宋体" panose="02010600030101010101" pitchFamily="2" charset="-122"/>
              <a:sym typeface="+mn-ea"/>
            </a:endParaRPr>
          </a:p>
          <a:p>
            <a:pPr lvl="2" fontAlgn="base">
              <a:lnSpc>
                <a:spcPct val="130000"/>
              </a:lnSpc>
            </a:pPr>
            <a:r>
              <a:rPr lang="en-US" altLang="fi-FI" sz="2240" strike="noStrike" noProof="1" dirty="0" err="1">
                <a:ea typeface="宋体" panose="02010600030101010101" pitchFamily="2" charset="-122"/>
                <a:sym typeface="+mn-ea"/>
              </a:rPr>
              <a:t>Hybrid system</a:t>
            </a:r>
            <a:endParaRPr lang="en-US" altLang="fi-FI" sz="2240" strike="noStrike" noProof="1" dirty="0" err="1">
              <a:ea typeface="宋体" panose="02010600030101010101" pitchFamily="2" charset="-122"/>
              <a:sym typeface="+mn-ea"/>
            </a:endParaRPr>
          </a:p>
          <a:p>
            <a:pPr lvl="2" fontAlgn="base">
              <a:lnSpc>
                <a:spcPct val="130000"/>
              </a:lnSpc>
            </a:pPr>
            <a:r>
              <a:rPr lang="en-US" altLang="fi-FI" sz="2240" strike="noStrike" noProof="1" dirty="0" err="1">
                <a:ea typeface="宋体" panose="02010600030101010101" pitchFamily="2" charset="-122"/>
                <a:sym typeface="+mn-ea"/>
              </a:rPr>
              <a:t>Display system</a:t>
            </a:r>
            <a:endParaRPr lang="en-US" altLang="fi-FI" sz="2240" strike="noStrike" noProof="1" dirty="0" err="1">
              <a:ea typeface="宋体" panose="02010600030101010101" pitchFamily="2" charset="-122"/>
              <a:sym typeface="+mn-ea"/>
            </a:endParaRPr>
          </a:p>
          <a:p>
            <a:pPr lvl="2" fontAlgn="base">
              <a:lnSpc>
                <a:spcPct val="130000"/>
              </a:lnSpc>
            </a:pPr>
            <a:r>
              <a:rPr lang="en-US" altLang="fi-FI" sz="2240" dirty="0" err="1">
                <a:ea typeface="宋体" panose="02010600030101010101" pitchFamily="2" charset="-122"/>
                <a:sym typeface="+mn-ea"/>
              </a:rPr>
              <a:t>Affinity-based methods</a:t>
            </a:r>
            <a:endParaRPr lang="en-US" altLang="fi-FI" sz="2240" strike="noStrike" noProof="1" dirty="0" err="1">
              <a:ea typeface="宋体" panose="02010600030101010101" pitchFamily="2" charset="-122"/>
            </a:endParaRPr>
          </a:p>
          <a:p>
            <a:pPr lvl="1" fontAlgn="base">
              <a:lnSpc>
                <a:spcPct val="130000"/>
              </a:lnSpc>
            </a:pPr>
            <a:r>
              <a:rPr lang="en-US" altLang="fi-FI" sz="2240" strike="noStrike" noProof="1" dirty="0" err="1">
                <a:solidFill>
                  <a:schemeClr val="bg2"/>
                </a:solidFill>
                <a:ea typeface="宋体" panose="02010600030101010101" pitchFamily="2" charset="-122"/>
                <a:sym typeface="+mn-ea"/>
              </a:rPr>
              <a:t>Computational prediction</a:t>
            </a:r>
            <a:r>
              <a:rPr lang="fi-FI" altLang="zh-CN" sz="2240" strike="noStrike" noProof="1">
                <a:solidFill>
                  <a:schemeClr val="bg2"/>
                </a:solidFill>
                <a:ea typeface="宋体" panose="02010600030101010101" pitchFamily="2" charset="-122"/>
                <a:sym typeface="+mn-ea"/>
              </a:rPr>
              <a:t> </a:t>
            </a:r>
            <a:r>
              <a:rPr lang="en-US" altLang="fi-FI" sz="2240" strike="noStrike" noProof="1">
                <a:solidFill>
                  <a:schemeClr val="bg2"/>
                </a:solidFill>
                <a:ea typeface="宋体" panose="02010600030101010101" pitchFamily="2" charset="-122"/>
                <a:sym typeface="+mn-ea"/>
              </a:rPr>
              <a:t>methods</a:t>
            </a:r>
            <a:endParaRPr lang="en-US" altLang="fi-FI" sz="2240" strike="noStrike" noProof="1">
              <a:solidFill>
                <a:schemeClr val="bg2"/>
              </a:solidFill>
              <a:ea typeface="宋体" panose="02010600030101010101" pitchFamily="2" charset="-122"/>
              <a:sym typeface="+mn-ea"/>
            </a:endParaRPr>
          </a:p>
          <a:p>
            <a:pPr fontAlgn="base">
              <a:lnSpc>
                <a:spcPct val="130000"/>
              </a:lnSpc>
            </a:pPr>
            <a:r>
              <a:rPr lang="en-US" altLang="fi-FI" sz="2800" strike="noStrike" noProof="1">
                <a:solidFill>
                  <a:schemeClr val="bg2"/>
                </a:solidFill>
                <a:ea typeface="宋体" panose="02010600030101010101" pitchFamily="2" charset="-122"/>
                <a:sym typeface="+mn-ea"/>
              </a:rPr>
              <a:t>Cases and application of </a:t>
            </a:r>
            <a:r>
              <a:rPr lang="fi-FI" altLang="zh-CN" sz="2800" strike="noStrike" noProof="1" dirty="0" err="1">
                <a:solidFill>
                  <a:schemeClr val="bg2"/>
                </a:solidFill>
                <a:ea typeface="宋体" panose="02010600030101010101" pitchFamily="2" charset="-122"/>
                <a:sym typeface="+mn-ea"/>
              </a:rPr>
              <a:t>protein-protein</a:t>
            </a:r>
            <a:r>
              <a:rPr lang="fi-FI" altLang="zh-CN" sz="2800" strike="noStrike" noProof="1">
                <a:solidFill>
                  <a:schemeClr val="bg2"/>
                </a:solidFill>
                <a:ea typeface="宋体" panose="02010600030101010101" pitchFamily="2" charset="-122"/>
                <a:sym typeface="+mn-ea"/>
              </a:rPr>
              <a:t> </a:t>
            </a:r>
            <a:r>
              <a:rPr lang="fi-FI" altLang="zh-CN" sz="2800" strike="noStrike" noProof="1" dirty="0" err="1">
                <a:solidFill>
                  <a:schemeClr val="bg2"/>
                </a:solidFill>
                <a:ea typeface="宋体" panose="02010600030101010101" pitchFamily="2" charset="-122"/>
                <a:sym typeface="+mn-ea"/>
              </a:rPr>
              <a:t>interactions </a:t>
            </a:r>
            <a:r>
              <a:rPr lang="en-US" altLang="fi-FI" sz="2800" strike="noStrike" noProof="1" dirty="0" err="1">
                <a:solidFill>
                  <a:schemeClr val="bg2"/>
                </a:solidFill>
                <a:ea typeface="宋体" panose="02010600030101010101" pitchFamily="2" charset="-122"/>
                <a:sym typeface="+mn-ea"/>
              </a:rPr>
              <a:t>study</a:t>
            </a:r>
            <a:endParaRPr lang="en-US" altLang="fi-FI" sz="2800" strike="noStrike" noProof="1" dirty="0" err="1">
              <a:solidFill>
                <a:schemeClr val="bg2"/>
              </a:solidFill>
              <a:ea typeface="宋体" panose="02010600030101010101" pitchFamily="2" charset="-122"/>
              <a:sym typeface="+mn-ea"/>
            </a:endParaRPr>
          </a:p>
          <a:p>
            <a:pPr marL="0" indent="0" fontAlgn="base">
              <a:lnSpc>
                <a:spcPct val="130000"/>
              </a:lnSpc>
              <a:buNone/>
            </a:pPr>
            <a:endParaRPr lang="en-US" altLang="fi-FI" sz="2800" strike="noStrike" noProof="1" dirty="0" err="1">
              <a:solidFill>
                <a:schemeClr val="bg2"/>
              </a:solidFill>
              <a:ea typeface="宋体" panose="02010600030101010101" pitchFamily="2" charset="-122"/>
              <a:sym typeface="+mn-ea"/>
            </a:endParaRPr>
          </a:p>
        </p:txBody>
      </p:sp>
    </p:spTree>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3"/>
          <p:cNvPicPr>
            <a:picLocks noChangeAspect="1"/>
          </p:cNvPicPr>
          <p:nvPr>
            <p:ph idx="1"/>
          </p:nvPr>
        </p:nvPicPr>
        <p:blipFill>
          <a:blip r:embed="rId1"/>
          <a:srcRect/>
          <a:stretch>
            <a:fillRect/>
          </a:stretch>
        </p:blipFill>
        <p:spPr>
          <a:xfrm>
            <a:off x="1403350" y="1196975"/>
            <a:ext cx="3390900" cy="5410200"/>
          </a:xfrm>
        </p:spPr>
      </p:pic>
      <p:sp>
        <p:nvSpPr>
          <p:cNvPr id="21507" name="Text Box 4"/>
          <p:cNvSpPr txBox="1"/>
          <p:nvPr/>
        </p:nvSpPr>
        <p:spPr>
          <a:xfrm>
            <a:off x="5219700" y="2421255"/>
            <a:ext cx="3408045" cy="829945"/>
          </a:xfrm>
          <a:prstGeom prst="rect">
            <a:avLst/>
          </a:prstGeom>
          <a:noFill/>
          <a:ln w="12700">
            <a:noFill/>
          </a:ln>
        </p:spPr>
        <p:txBody>
          <a:bodyPr wrap="square">
            <a:spAutoFit/>
          </a:bodyPr>
          <a:p>
            <a:pPr algn="l"/>
            <a:r>
              <a:rPr lang="en-US" altLang="zh-CN" sz="2400" b="1" dirty="0">
                <a:ea typeface="宋体" panose="02010600030101010101" pitchFamily="2" charset="-122"/>
              </a:rPr>
              <a:t>BSA can reduce non-specific interaction</a:t>
            </a:r>
            <a:endParaRPr lang="en-US" altLang="zh-CN" sz="2400" b="1" dirty="0">
              <a:ea typeface="宋体" panose="02010600030101010101" pitchFamily="2" charset="-122"/>
            </a:endParaRPr>
          </a:p>
        </p:txBody>
      </p:sp>
      <p:sp>
        <p:nvSpPr>
          <p:cNvPr id="587782" name="Rectangle 6"/>
          <p:cNvSpPr>
            <a:spLocks noGrp="1" noChangeArrowheads="1"/>
          </p:cNvSpPr>
          <p:nvPr>
            <p:ph type="title"/>
          </p:nvPr>
        </p:nvSpPr>
        <p:spPr>
          <a:xfrm>
            <a:off x="1835150" y="188913"/>
            <a:ext cx="6851650" cy="92392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rPr>
              <a:t>Reducing Non-Specific Interactions</a:t>
            </a:r>
            <a:b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rPr>
            </a:b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rPr>
              <a:t>GST Pull Down Example</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endParaRPr>
          </a:p>
        </p:txBody>
      </p:sp>
    </p:spTree>
  </p:cSld>
  <p:clrMapOvr>
    <a:masterClrMapping/>
  </p:clrMapOvr>
  <p:transition>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9826" name="Rectangle 2"/>
          <p:cNvSpPr>
            <a:spLocks noGrp="1" noChangeArrowheads="1"/>
          </p:cNvSpPr>
          <p:nvPr>
            <p:ph type="title"/>
          </p:nvPr>
        </p:nvSpPr>
        <p:spPr>
          <a:xfrm>
            <a:off x="1835150" y="274638"/>
            <a:ext cx="6851650" cy="6858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4200" b="0"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rPr>
              <a:t>2  Far-western analysis</a:t>
            </a:r>
            <a:endParaRPr kumimoji="0" lang="en-US" altLang="ko-KR" sz="4200" b="0"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endParaRPr>
          </a:p>
        </p:txBody>
      </p:sp>
      <p:sp>
        <p:nvSpPr>
          <p:cNvPr id="589827" name="Rectangle 3"/>
          <p:cNvSpPr>
            <a:spLocks noGrp="1" noChangeArrowheads="1"/>
          </p:cNvSpPr>
          <p:nvPr>
            <p:ph idx="1"/>
          </p:nvPr>
        </p:nvSpPr>
        <p:spPr>
          <a:xfrm>
            <a:off x="1547813" y="1268413"/>
            <a:ext cx="7772400" cy="47244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cs typeface="Arial" panose="020B0604020202020204" pitchFamily="34" charset="0"/>
              </a:rPr>
              <a:t>Similar strategy to Western blotting with </a:t>
            </a: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cs typeface="Arial" panose="020B0604020202020204" pitchFamily="34" charset="0"/>
              </a:rPr>
              <a:t>one key difference. </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cs typeface="Arial" panose="020B0604020202020204" pitchFamily="34" charset="0"/>
              </a:rPr>
              <a:t>The antibody probe in a typical Western blot detection is substituted with an appropriately labeled bait protein as the probe.</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cs typeface="Arial" panose="020B0604020202020204" pitchFamily="34" charset="0"/>
              </a:rPr>
              <a:t>To determine receptor-ligand interactions and to screen libraries for interacting proteins </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cs typeface="Arial" panose="020B0604020202020204" pitchFamily="34" charset="0"/>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9827">
                                            <p:txEl>
                                              <p:charRg st="0" end="6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9827">
                                            <p:txEl>
                                              <p:charRg st="63" end="19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9827">
                                            <p:txEl>
                                              <p:charRg st="191" end="28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1874" name="Rectangle 2"/>
          <p:cNvSpPr>
            <a:spLocks noGrp="1" noChangeArrowheads="1"/>
          </p:cNvSpPr>
          <p:nvPr>
            <p:ph type="title"/>
          </p:nvPr>
        </p:nvSpPr>
        <p:spPr>
          <a:xfrm>
            <a:off x="1908175" y="0"/>
            <a:ext cx="685165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3600" b="0"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rPr>
              <a:t>Far-western analysis</a:t>
            </a:r>
            <a:endParaRPr kumimoji="0" lang="en-US" altLang="zh-CN" sz="36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591875" name="Rectangle 3"/>
          <p:cNvSpPr>
            <a:spLocks noGrp="1" noChangeArrowheads="1"/>
          </p:cNvSpPr>
          <p:nvPr>
            <p:ph idx="1"/>
          </p:nvPr>
        </p:nvSpPr>
        <p:spPr>
          <a:xfrm>
            <a:off x="646113" y="1484313"/>
            <a:ext cx="8497888" cy="4114800"/>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Probe-a labeled or antibody-detectable “bait” protein </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Target protein-“prey” protein on the membrane</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Detection can be radioisotopic, chemiluminescent or colorimetric, depending on the probe label</a:t>
            </a:r>
            <a:endParaRPr kumimoji="0" lang="ko-KR" altLang="en-US"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ko-KR" altLang="en-US"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p:txBody>
      </p:sp>
    </p:spTree>
  </p:cSld>
  <p:clrMapOvr>
    <a:masterClrMapping/>
  </p:clrMapOvr>
  <p:transition>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5970" name="Rectangle 2"/>
          <p:cNvSpPr>
            <a:spLocks noGrp="1" noChangeArrowheads="1"/>
          </p:cNvSpPr>
          <p:nvPr>
            <p:ph type="title"/>
          </p:nvPr>
        </p:nvSpPr>
        <p:spPr>
          <a:xfrm>
            <a:off x="1793240" y="206693"/>
            <a:ext cx="6851650" cy="5334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6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Far-Western Analysis</a:t>
            </a:r>
            <a:endParaRPr kumimoji="0" lang="en-US" altLang="zh-CN" sz="46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endParaRPr>
          </a:p>
        </p:txBody>
      </p:sp>
      <p:grpSp>
        <p:nvGrpSpPr>
          <p:cNvPr id="24579" name="Group 3"/>
          <p:cNvGrpSpPr/>
          <p:nvPr/>
        </p:nvGrpSpPr>
        <p:grpSpPr>
          <a:xfrm>
            <a:off x="457200" y="990600"/>
            <a:ext cx="1828800" cy="1371600"/>
            <a:chOff x="336" y="624"/>
            <a:chExt cx="1248" cy="960"/>
          </a:xfrm>
        </p:grpSpPr>
        <p:sp>
          <p:nvSpPr>
            <p:cNvPr id="24646" name="Rectangle 4"/>
            <p:cNvSpPr/>
            <p:nvPr/>
          </p:nvSpPr>
          <p:spPr>
            <a:xfrm>
              <a:off x="336" y="624"/>
              <a:ext cx="1248" cy="960"/>
            </a:xfrm>
            <a:prstGeom prst="rect">
              <a:avLst/>
            </a:prstGeom>
            <a:no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47" name="AutoShape 5"/>
            <p:cNvSpPr/>
            <p:nvPr/>
          </p:nvSpPr>
          <p:spPr>
            <a:xfrm>
              <a:off x="480" y="720"/>
              <a:ext cx="864" cy="96"/>
            </a:xfrm>
            <a:prstGeom prst="flowChartTerminator">
              <a:avLst/>
            </a:prstGeom>
            <a:solidFill>
              <a:schemeClr val="accent1"/>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48" name="AutoShape 6"/>
            <p:cNvSpPr/>
            <p:nvPr/>
          </p:nvSpPr>
          <p:spPr>
            <a:xfrm>
              <a:off x="480" y="1008"/>
              <a:ext cx="768" cy="96"/>
            </a:xfrm>
            <a:prstGeom prst="flowChartDecision">
              <a:avLst/>
            </a:prstGeom>
            <a:solidFill>
              <a:schemeClr val="accent2"/>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49" name="Rectangle 7"/>
            <p:cNvSpPr/>
            <p:nvPr/>
          </p:nvSpPr>
          <p:spPr>
            <a:xfrm>
              <a:off x="480" y="1344"/>
              <a:ext cx="864" cy="96"/>
            </a:xfrm>
            <a:prstGeom prst="rect">
              <a:avLst/>
            </a:prstGeom>
            <a:solidFill>
              <a:srgbClr val="FFFF00"/>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grpSp>
      <p:grpSp>
        <p:nvGrpSpPr>
          <p:cNvPr id="24580" name="Group 8"/>
          <p:cNvGrpSpPr/>
          <p:nvPr/>
        </p:nvGrpSpPr>
        <p:grpSpPr>
          <a:xfrm>
            <a:off x="6019800" y="2438400"/>
            <a:ext cx="1828800" cy="1371600"/>
            <a:chOff x="336" y="624"/>
            <a:chExt cx="1248" cy="960"/>
          </a:xfrm>
        </p:grpSpPr>
        <p:sp>
          <p:nvSpPr>
            <p:cNvPr id="24642" name="Rectangle 9"/>
            <p:cNvSpPr/>
            <p:nvPr/>
          </p:nvSpPr>
          <p:spPr>
            <a:xfrm>
              <a:off x="336" y="624"/>
              <a:ext cx="1248" cy="960"/>
            </a:xfrm>
            <a:prstGeom prst="rect">
              <a:avLst/>
            </a:prstGeom>
            <a:no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43" name="AutoShape 10"/>
            <p:cNvSpPr/>
            <p:nvPr/>
          </p:nvSpPr>
          <p:spPr>
            <a:xfrm>
              <a:off x="480" y="720"/>
              <a:ext cx="864" cy="96"/>
            </a:xfrm>
            <a:prstGeom prst="flowChartTerminator">
              <a:avLst/>
            </a:prstGeom>
            <a:solidFill>
              <a:schemeClr val="accent1"/>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44" name="AutoShape 11"/>
            <p:cNvSpPr/>
            <p:nvPr/>
          </p:nvSpPr>
          <p:spPr>
            <a:xfrm>
              <a:off x="480" y="1008"/>
              <a:ext cx="768" cy="96"/>
            </a:xfrm>
            <a:prstGeom prst="flowChartDecision">
              <a:avLst/>
            </a:prstGeom>
            <a:solidFill>
              <a:schemeClr val="accent2"/>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45" name="Rectangle 12"/>
            <p:cNvSpPr/>
            <p:nvPr/>
          </p:nvSpPr>
          <p:spPr>
            <a:xfrm>
              <a:off x="480" y="1344"/>
              <a:ext cx="864" cy="96"/>
            </a:xfrm>
            <a:prstGeom prst="rect">
              <a:avLst/>
            </a:prstGeom>
            <a:solidFill>
              <a:srgbClr val="FFFF00"/>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grpSp>
      <p:sp>
        <p:nvSpPr>
          <p:cNvPr id="24581" name="Rectangle 13"/>
          <p:cNvSpPr/>
          <p:nvPr/>
        </p:nvSpPr>
        <p:spPr>
          <a:xfrm>
            <a:off x="6019800" y="838200"/>
            <a:ext cx="1828800" cy="1371600"/>
          </a:xfrm>
          <a:prstGeom prst="rect">
            <a:avLst/>
          </a:prstGeom>
          <a:no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582" name="AutoShape 14"/>
          <p:cNvSpPr/>
          <p:nvPr/>
        </p:nvSpPr>
        <p:spPr>
          <a:xfrm>
            <a:off x="6230938" y="974725"/>
            <a:ext cx="1265237" cy="138113"/>
          </a:xfrm>
          <a:prstGeom prst="flowChartTerminator">
            <a:avLst/>
          </a:prstGeom>
          <a:solidFill>
            <a:schemeClr val="accent1"/>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583" name="AutoShape 15"/>
          <p:cNvSpPr/>
          <p:nvPr/>
        </p:nvSpPr>
        <p:spPr>
          <a:xfrm>
            <a:off x="6230938" y="1387475"/>
            <a:ext cx="1125537" cy="136525"/>
          </a:xfrm>
          <a:prstGeom prst="flowChartDecision">
            <a:avLst/>
          </a:prstGeom>
          <a:solidFill>
            <a:schemeClr val="accent2"/>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584" name="Rectangle 16"/>
          <p:cNvSpPr/>
          <p:nvPr/>
        </p:nvSpPr>
        <p:spPr>
          <a:xfrm>
            <a:off x="6230938" y="1866900"/>
            <a:ext cx="1265237" cy="136525"/>
          </a:xfrm>
          <a:prstGeom prst="rect">
            <a:avLst/>
          </a:prstGeom>
          <a:solidFill>
            <a:srgbClr val="FFFF00"/>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585" name="Line 17"/>
          <p:cNvSpPr/>
          <p:nvPr/>
        </p:nvSpPr>
        <p:spPr>
          <a:xfrm>
            <a:off x="2286000" y="1752600"/>
            <a:ext cx="2438400" cy="0"/>
          </a:xfrm>
          <a:prstGeom prst="line">
            <a:avLst/>
          </a:prstGeom>
          <a:ln w="12700" cap="flat" cmpd="sng">
            <a:solidFill>
              <a:schemeClr val="tx1"/>
            </a:solidFill>
            <a:prstDash val="solid"/>
            <a:headEnd type="none" w="sm" len="sm"/>
            <a:tailEnd type="none" w="sm" len="sm"/>
          </a:ln>
        </p:spPr>
      </p:sp>
      <p:grpSp>
        <p:nvGrpSpPr>
          <p:cNvPr id="24586" name="Group 18"/>
          <p:cNvGrpSpPr/>
          <p:nvPr/>
        </p:nvGrpSpPr>
        <p:grpSpPr>
          <a:xfrm>
            <a:off x="2667000" y="1066800"/>
            <a:ext cx="1447800" cy="304800"/>
            <a:chOff x="1680" y="672"/>
            <a:chExt cx="912" cy="192"/>
          </a:xfrm>
        </p:grpSpPr>
        <p:sp>
          <p:nvSpPr>
            <p:cNvPr id="24638" name="AutoShape 19"/>
            <p:cNvSpPr/>
            <p:nvPr/>
          </p:nvSpPr>
          <p:spPr>
            <a:xfrm>
              <a:off x="1680" y="672"/>
              <a:ext cx="384" cy="192"/>
            </a:xfrm>
            <a:prstGeom prst="flowChartDecision">
              <a:avLst/>
            </a:prstGeom>
            <a:solidFill>
              <a:srgbClr val="00FF00"/>
            </a:solidFill>
            <a:ln w="12700" cap="flat" cmpd="sng">
              <a:solidFill>
                <a:schemeClr val="tx1"/>
              </a:solidFill>
              <a:prstDash val="solid"/>
              <a:miter/>
              <a:headEnd type="none" w="sm" len="sm"/>
              <a:tailEnd type="none" w="sm" len="sm"/>
            </a:ln>
          </p:spPr>
          <p:txBody>
            <a:bodyPr wrap="none" anchor="ctr"/>
            <a:p>
              <a:r>
                <a:rPr lang="en-US" altLang="zh-CN" sz="1200" dirty="0">
                  <a:latin typeface="Times New Roman" panose="02020603050405020304" pitchFamily="18" charset="0"/>
                  <a:ea typeface="宋体" panose="02010600030101010101" pitchFamily="2" charset="-122"/>
                </a:rPr>
                <a:t>GST</a:t>
              </a:r>
              <a:endParaRPr lang="en-US" altLang="zh-CN" sz="1200" dirty="0">
                <a:latin typeface="Times New Roman" panose="02020603050405020304" pitchFamily="18" charset="0"/>
                <a:ea typeface="宋体" panose="02010600030101010101" pitchFamily="2" charset="-122"/>
              </a:endParaRPr>
            </a:p>
          </p:txBody>
        </p:sp>
        <p:sp>
          <p:nvSpPr>
            <p:cNvPr id="24639" name="Line 20"/>
            <p:cNvSpPr/>
            <p:nvPr/>
          </p:nvSpPr>
          <p:spPr>
            <a:xfrm>
              <a:off x="2064" y="768"/>
              <a:ext cx="144" cy="0"/>
            </a:xfrm>
            <a:prstGeom prst="line">
              <a:avLst/>
            </a:prstGeom>
            <a:ln w="12700" cap="flat" cmpd="sng">
              <a:solidFill>
                <a:schemeClr val="tx1"/>
              </a:solidFill>
              <a:prstDash val="solid"/>
              <a:headEnd type="none" w="sm" len="sm"/>
              <a:tailEnd type="none" w="sm" len="sm"/>
            </a:ln>
          </p:spPr>
        </p:sp>
        <p:sp>
          <p:nvSpPr>
            <p:cNvPr id="24640" name="Oval 21"/>
            <p:cNvSpPr/>
            <p:nvPr/>
          </p:nvSpPr>
          <p:spPr>
            <a:xfrm>
              <a:off x="2208" y="672"/>
              <a:ext cx="384" cy="192"/>
            </a:xfrm>
            <a:prstGeom prst="ellipse">
              <a:avLst/>
            </a:prstGeom>
            <a:noFill/>
            <a:ln w="12700" cap="flat" cmpd="sng">
              <a:solidFill>
                <a:schemeClr val="tx1"/>
              </a:solidFill>
              <a:prstDash val="solid"/>
              <a:headEnd type="none" w="sm" len="sm"/>
              <a:tailEnd type="none" w="sm" len="sm"/>
            </a:ln>
          </p:spPr>
          <p:txBody>
            <a:bodyPr wrap="none" anchor="ctr"/>
            <a:p>
              <a:endParaRPr lang="zh-CN" altLang="en-US" dirty="0">
                <a:latin typeface="Arial" panose="020B0604020202020204" pitchFamily="34" charset="0"/>
              </a:endParaRPr>
            </a:p>
          </p:txBody>
        </p:sp>
        <p:sp>
          <p:nvSpPr>
            <p:cNvPr id="24641" name="AutoShape 22"/>
            <p:cNvSpPr/>
            <p:nvPr/>
          </p:nvSpPr>
          <p:spPr>
            <a:xfrm rot="-5656863">
              <a:off x="2472" y="699"/>
              <a:ext cx="96" cy="144"/>
            </a:xfrm>
            <a:prstGeom prst="triangle">
              <a:avLst>
                <a:gd name="adj" fmla="val 50000"/>
              </a:avLst>
            </a:prstGeom>
            <a:no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grpSp>
      <p:sp>
        <p:nvSpPr>
          <p:cNvPr id="24587" name="Text Box 23"/>
          <p:cNvSpPr txBox="1"/>
          <p:nvPr/>
        </p:nvSpPr>
        <p:spPr>
          <a:xfrm>
            <a:off x="2346325" y="1484313"/>
            <a:ext cx="2309813" cy="274637"/>
          </a:xfrm>
          <a:prstGeom prst="rect">
            <a:avLst/>
          </a:prstGeom>
          <a:noFill/>
          <a:ln w="12700">
            <a:noFill/>
          </a:ln>
        </p:spPr>
        <p:txBody>
          <a:bodyPr wrap="none">
            <a:spAutoFit/>
          </a:bodyPr>
          <a:p>
            <a:pPr algn="l"/>
            <a:r>
              <a:rPr lang="en-US" altLang="zh-CN" sz="1200" dirty="0">
                <a:latin typeface="Times New Roman" panose="02020603050405020304" pitchFamily="18" charset="0"/>
                <a:ea typeface="宋体" panose="02010600030101010101" pitchFamily="2" charset="-122"/>
              </a:rPr>
              <a:t>Purified GST-fusion “bait” protein</a:t>
            </a:r>
            <a:endParaRPr lang="en-US" altLang="zh-CN" sz="1200" dirty="0">
              <a:latin typeface="Times New Roman" panose="02020603050405020304" pitchFamily="18" charset="0"/>
              <a:ea typeface="宋体" panose="02010600030101010101" pitchFamily="2" charset="-122"/>
            </a:endParaRPr>
          </a:p>
        </p:txBody>
      </p:sp>
      <p:sp>
        <p:nvSpPr>
          <p:cNvPr id="24588" name="Line 24"/>
          <p:cNvSpPr/>
          <p:nvPr/>
        </p:nvSpPr>
        <p:spPr>
          <a:xfrm>
            <a:off x="4724400" y="1219200"/>
            <a:ext cx="0" cy="1676400"/>
          </a:xfrm>
          <a:prstGeom prst="line">
            <a:avLst/>
          </a:prstGeom>
          <a:ln w="12700" cap="flat" cmpd="sng">
            <a:solidFill>
              <a:schemeClr val="tx1"/>
            </a:solidFill>
            <a:prstDash val="solid"/>
            <a:headEnd type="none" w="sm" len="sm"/>
            <a:tailEnd type="none" w="sm" len="sm"/>
          </a:ln>
        </p:spPr>
      </p:sp>
      <p:sp>
        <p:nvSpPr>
          <p:cNvPr id="24589" name="Line 25"/>
          <p:cNvSpPr/>
          <p:nvPr/>
        </p:nvSpPr>
        <p:spPr>
          <a:xfrm>
            <a:off x="4724400" y="1219200"/>
            <a:ext cx="1295400" cy="0"/>
          </a:xfrm>
          <a:prstGeom prst="line">
            <a:avLst/>
          </a:prstGeom>
          <a:ln w="12700" cap="flat" cmpd="sng">
            <a:solidFill>
              <a:schemeClr val="tx1"/>
            </a:solidFill>
            <a:prstDash val="solid"/>
            <a:headEnd type="none" w="sm" len="sm"/>
            <a:tailEnd type="none" w="sm" len="sm"/>
          </a:ln>
        </p:spPr>
      </p:sp>
      <p:sp>
        <p:nvSpPr>
          <p:cNvPr id="24590" name="Line 26"/>
          <p:cNvSpPr/>
          <p:nvPr/>
        </p:nvSpPr>
        <p:spPr>
          <a:xfrm>
            <a:off x="4724400" y="2819400"/>
            <a:ext cx="1295400" cy="0"/>
          </a:xfrm>
          <a:prstGeom prst="line">
            <a:avLst/>
          </a:prstGeom>
          <a:ln w="12700" cap="flat" cmpd="sng">
            <a:solidFill>
              <a:schemeClr val="tx1"/>
            </a:solidFill>
            <a:prstDash val="solid"/>
            <a:headEnd type="none" w="sm" len="sm"/>
            <a:tailEnd type="none" w="sm" len="sm"/>
          </a:ln>
        </p:spPr>
      </p:sp>
      <p:sp>
        <p:nvSpPr>
          <p:cNvPr id="24591" name="Text Box 27"/>
          <p:cNvSpPr txBox="1"/>
          <p:nvPr/>
        </p:nvSpPr>
        <p:spPr>
          <a:xfrm>
            <a:off x="365125" y="2398713"/>
            <a:ext cx="1920875" cy="730250"/>
          </a:xfrm>
          <a:prstGeom prst="rect">
            <a:avLst/>
          </a:prstGeom>
          <a:noFill/>
          <a:ln w="12700">
            <a:noFill/>
          </a:ln>
        </p:spPr>
        <p:txBody>
          <a:bodyPr>
            <a:spAutoFit/>
          </a:bodyPr>
          <a:p>
            <a:pPr algn="l"/>
            <a:r>
              <a:rPr lang="en-US" altLang="zh-CN" sz="1400" dirty="0">
                <a:latin typeface="Times New Roman" panose="02020603050405020304" pitchFamily="18" charset="0"/>
                <a:ea typeface="宋体" panose="02010600030101010101" pitchFamily="2" charset="-122"/>
              </a:rPr>
              <a:t>Step 1 separate prey proteins after cell lysis by gel electrophoresis</a:t>
            </a:r>
            <a:endParaRPr lang="en-US" altLang="zh-CN" sz="1400" dirty="0">
              <a:latin typeface="Times New Roman" panose="02020603050405020304" pitchFamily="18" charset="0"/>
              <a:ea typeface="宋体" panose="02010600030101010101" pitchFamily="2" charset="-122"/>
            </a:endParaRPr>
          </a:p>
        </p:txBody>
      </p:sp>
      <p:sp>
        <p:nvSpPr>
          <p:cNvPr id="24592" name="Text Box 28"/>
          <p:cNvSpPr txBox="1"/>
          <p:nvPr/>
        </p:nvSpPr>
        <p:spPr>
          <a:xfrm>
            <a:off x="2514600" y="1905000"/>
            <a:ext cx="1920875" cy="942975"/>
          </a:xfrm>
          <a:prstGeom prst="rect">
            <a:avLst/>
          </a:prstGeom>
          <a:noFill/>
          <a:ln w="12700">
            <a:noFill/>
          </a:ln>
        </p:spPr>
        <p:txBody>
          <a:bodyPr>
            <a:spAutoFit/>
          </a:bodyPr>
          <a:p>
            <a:pPr algn="l"/>
            <a:r>
              <a:rPr lang="en-US" altLang="zh-CN" sz="1400" dirty="0">
                <a:latin typeface="Times New Roman" panose="02020603050405020304" pitchFamily="18" charset="0"/>
                <a:ea typeface="宋体" panose="02010600030101010101" pitchFamily="2" charset="-122"/>
              </a:rPr>
              <a:t>Step 2  Probe lysate with GST Fusion “bait” (pure preparation or lysate)</a:t>
            </a:r>
            <a:endParaRPr lang="en-US" altLang="zh-CN" sz="1400" dirty="0">
              <a:latin typeface="Times New Roman" panose="02020603050405020304" pitchFamily="18" charset="0"/>
              <a:ea typeface="宋体" panose="02010600030101010101" pitchFamily="2" charset="-122"/>
            </a:endParaRPr>
          </a:p>
        </p:txBody>
      </p:sp>
      <p:sp>
        <p:nvSpPr>
          <p:cNvPr id="24593" name="Text Box 29"/>
          <p:cNvSpPr txBox="1"/>
          <p:nvPr/>
        </p:nvSpPr>
        <p:spPr>
          <a:xfrm>
            <a:off x="4800600" y="1219200"/>
            <a:ext cx="1295400" cy="639763"/>
          </a:xfrm>
          <a:prstGeom prst="rect">
            <a:avLst/>
          </a:prstGeom>
          <a:noFill/>
          <a:ln w="12700">
            <a:noFill/>
          </a:ln>
        </p:spPr>
        <p:txBody>
          <a:bodyPr>
            <a:spAutoFit/>
          </a:bodyPr>
          <a:p>
            <a:pPr algn="l">
              <a:spcBef>
                <a:spcPct val="50000"/>
              </a:spcBef>
            </a:pPr>
            <a:r>
              <a:rPr lang="en-US" altLang="zh-CN" sz="1200" dirty="0">
                <a:latin typeface="Times New Roman" panose="02020603050405020304" pitchFamily="18" charset="0"/>
                <a:ea typeface="宋体" panose="02010600030101010101" pitchFamily="2" charset="-122"/>
              </a:rPr>
              <a:t>Western transfer to membrane and then probe</a:t>
            </a:r>
            <a:endParaRPr lang="en-US" altLang="zh-CN" sz="1200" dirty="0">
              <a:latin typeface="Times New Roman" panose="02020603050405020304" pitchFamily="18" charset="0"/>
              <a:ea typeface="宋体" panose="02010600030101010101" pitchFamily="2" charset="-122"/>
            </a:endParaRPr>
          </a:p>
        </p:txBody>
      </p:sp>
      <p:sp>
        <p:nvSpPr>
          <p:cNvPr id="24594" name="Text Box 30"/>
          <p:cNvSpPr txBox="1"/>
          <p:nvPr/>
        </p:nvSpPr>
        <p:spPr>
          <a:xfrm>
            <a:off x="4800600" y="2133600"/>
            <a:ext cx="1143000" cy="639763"/>
          </a:xfrm>
          <a:prstGeom prst="rect">
            <a:avLst/>
          </a:prstGeom>
          <a:noFill/>
          <a:ln w="12700">
            <a:noFill/>
          </a:ln>
        </p:spPr>
        <p:txBody>
          <a:bodyPr>
            <a:spAutoFit/>
          </a:bodyPr>
          <a:p>
            <a:pPr algn="l">
              <a:spcBef>
                <a:spcPct val="50000"/>
              </a:spcBef>
            </a:pPr>
            <a:r>
              <a:rPr lang="en-US" altLang="zh-CN" sz="1200" dirty="0">
                <a:latin typeface="Times New Roman" panose="02020603050405020304" pitchFamily="18" charset="0"/>
                <a:ea typeface="宋体" panose="02010600030101010101" pitchFamily="2" charset="-122"/>
              </a:rPr>
              <a:t>Probe directly in-gel (unblot method)</a:t>
            </a:r>
            <a:endParaRPr lang="en-US" altLang="zh-CN" sz="1200" dirty="0">
              <a:latin typeface="Times New Roman" panose="02020603050405020304" pitchFamily="18" charset="0"/>
              <a:ea typeface="宋体" panose="02010600030101010101" pitchFamily="2" charset="-122"/>
            </a:endParaRPr>
          </a:p>
        </p:txBody>
      </p:sp>
      <p:sp>
        <p:nvSpPr>
          <p:cNvPr id="24595" name="Text Box 31"/>
          <p:cNvSpPr txBox="1"/>
          <p:nvPr/>
        </p:nvSpPr>
        <p:spPr>
          <a:xfrm>
            <a:off x="6400800" y="2209800"/>
            <a:ext cx="633413" cy="274638"/>
          </a:xfrm>
          <a:prstGeom prst="rect">
            <a:avLst/>
          </a:prstGeom>
          <a:noFill/>
          <a:ln w="12700">
            <a:noFill/>
          </a:ln>
        </p:spPr>
        <p:txBody>
          <a:bodyPr wrap="none">
            <a:spAutoFit/>
          </a:bodyPr>
          <a:p>
            <a:pPr algn="l"/>
            <a:r>
              <a:rPr lang="en-US" altLang="zh-CN" sz="1200" dirty="0">
                <a:latin typeface="Times New Roman" panose="02020603050405020304" pitchFamily="18" charset="0"/>
                <a:ea typeface="宋体" panose="02010600030101010101" pitchFamily="2" charset="-122"/>
              </a:rPr>
              <a:t>options</a:t>
            </a:r>
            <a:endParaRPr lang="en-US" altLang="zh-CN" sz="1200" dirty="0">
              <a:latin typeface="Times New Roman" panose="02020603050405020304" pitchFamily="18" charset="0"/>
              <a:ea typeface="宋体" panose="02010600030101010101" pitchFamily="2" charset="-122"/>
            </a:endParaRPr>
          </a:p>
        </p:txBody>
      </p:sp>
      <p:sp>
        <p:nvSpPr>
          <p:cNvPr id="24596" name="Line 32"/>
          <p:cNvSpPr/>
          <p:nvPr/>
        </p:nvSpPr>
        <p:spPr>
          <a:xfrm>
            <a:off x="7848600" y="1447800"/>
            <a:ext cx="914400" cy="914400"/>
          </a:xfrm>
          <a:prstGeom prst="line">
            <a:avLst/>
          </a:prstGeom>
          <a:ln w="12700" cap="flat" cmpd="sng">
            <a:solidFill>
              <a:schemeClr val="tx1"/>
            </a:solidFill>
            <a:prstDash val="solid"/>
            <a:headEnd type="none" w="sm" len="sm"/>
            <a:tailEnd type="none" w="sm" len="sm"/>
          </a:ln>
        </p:spPr>
      </p:sp>
      <p:sp>
        <p:nvSpPr>
          <p:cNvPr id="24597" name="Line 33"/>
          <p:cNvSpPr/>
          <p:nvPr/>
        </p:nvSpPr>
        <p:spPr>
          <a:xfrm flipH="1">
            <a:off x="7848600" y="2362200"/>
            <a:ext cx="914400" cy="762000"/>
          </a:xfrm>
          <a:prstGeom prst="line">
            <a:avLst/>
          </a:prstGeom>
          <a:ln w="12700" cap="flat" cmpd="sng">
            <a:solidFill>
              <a:schemeClr val="tx1"/>
            </a:solidFill>
            <a:prstDash val="solid"/>
            <a:headEnd type="none" w="sm" len="sm"/>
            <a:tailEnd type="none" w="sm" len="sm"/>
          </a:ln>
        </p:spPr>
      </p:sp>
      <p:grpSp>
        <p:nvGrpSpPr>
          <p:cNvPr id="24598" name="Group 34"/>
          <p:cNvGrpSpPr/>
          <p:nvPr/>
        </p:nvGrpSpPr>
        <p:grpSpPr>
          <a:xfrm>
            <a:off x="76200" y="5486400"/>
            <a:ext cx="2268538" cy="304800"/>
            <a:chOff x="48" y="3120"/>
            <a:chExt cx="1429" cy="192"/>
          </a:xfrm>
        </p:grpSpPr>
        <p:sp>
          <p:nvSpPr>
            <p:cNvPr id="24634" name="AutoShape 35"/>
            <p:cNvSpPr/>
            <p:nvPr/>
          </p:nvSpPr>
          <p:spPr>
            <a:xfrm>
              <a:off x="48" y="3120"/>
              <a:ext cx="384" cy="192"/>
            </a:xfrm>
            <a:prstGeom prst="flowChartDecision">
              <a:avLst/>
            </a:prstGeom>
            <a:solidFill>
              <a:srgbClr val="00FF00"/>
            </a:solidFill>
            <a:ln w="12700" cap="flat" cmpd="sng">
              <a:solidFill>
                <a:schemeClr val="tx1"/>
              </a:solidFill>
              <a:prstDash val="solid"/>
              <a:miter/>
              <a:headEnd type="none" w="sm" len="sm"/>
              <a:tailEnd type="none" w="sm" len="sm"/>
            </a:ln>
          </p:spPr>
          <p:txBody>
            <a:bodyPr wrap="none" anchor="ctr"/>
            <a:p>
              <a:r>
                <a:rPr lang="en-US" altLang="zh-CN" sz="1200" dirty="0">
                  <a:latin typeface="Times New Roman" panose="02020603050405020304" pitchFamily="18" charset="0"/>
                  <a:ea typeface="宋体" panose="02010600030101010101" pitchFamily="2" charset="-122"/>
                </a:rPr>
                <a:t>GST</a:t>
              </a:r>
              <a:endParaRPr lang="en-US" altLang="zh-CN" sz="1200" dirty="0">
                <a:latin typeface="Times New Roman" panose="02020603050405020304" pitchFamily="18" charset="0"/>
                <a:ea typeface="宋体" panose="02010600030101010101" pitchFamily="2" charset="-122"/>
              </a:endParaRPr>
            </a:p>
          </p:txBody>
        </p:sp>
        <p:sp>
          <p:nvSpPr>
            <p:cNvPr id="24635" name="Line 36"/>
            <p:cNvSpPr/>
            <p:nvPr/>
          </p:nvSpPr>
          <p:spPr>
            <a:xfrm>
              <a:off x="432" y="3216"/>
              <a:ext cx="144" cy="0"/>
            </a:xfrm>
            <a:prstGeom prst="line">
              <a:avLst/>
            </a:prstGeom>
            <a:ln w="12700" cap="flat" cmpd="sng">
              <a:solidFill>
                <a:schemeClr val="tx1"/>
              </a:solidFill>
              <a:prstDash val="solid"/>
              <a:headEnd type="none" w="sm" len="sm"/>
              <a:tailEnd type="none" w="sm" len="sm"/>
            </a:ln>
          </p:spPr>
        </p:sp>
        <p:sp>
          <p:nvSpPr>
            <p:cNvPr id="24636" name="Oval 37"/>
            <p:cNvSpPr/>
            <p:nvPr/>
          </p:nvSpPr>
          <p:spPr>
            <a:xfrm>
              <a:off x="576" y="3120"/>
              <a:ext cx="384" cy="192"/>
            </a:xfrm>
            <a:prstGeom prst="ellipse">
              <a:avLst/>
            </a:prstGeom>
            <a:noFill/>
            <a:ln w="12700" cap="flat" cmpd="sng">
              <a:solidFill>
                <a:schemeClr val="tx1"/>
              </a:solidFill>
              <a:prstDash val="solid"/>
              <a:headEnd type="none" w="sm" len="sm"/>
              <a:tailEnd type="none" w="sm" len="sm"/>
            </a:ln>
          </p:spPr>
          <p:txBody>
            <a:bodyPr wrap="none" anchor="ctr"/>
            <a:p>
              <a:endParaRPr lang="zh-CN" altLang="en-US" dirty="0">
                <a:latin typeface="Arial" panose="020B0604020202020204" pitchFamily="34" charset="0"/>
              </a:endParaRPr>
            </a:p>
          </p:txBody>
        </p:sp>
        <p:sp>
          <p:nvSpPr>
            <p:cNvPr id="24637" name="AutoShape 38"/>
            <p:cNvSpPr/>
            <p:nvPr/>
          </p:nvSpPr>
          <p:spPr>
            <a:xfrm>
              <a:off x="768" y="3120"/>
              <a:ext cx="709" cy="144"/>
            </a:xfrm>
            <a:prstGeom prst="flowChartDecision">
              <a:avLst/>
            </a:prstGeom>
            <a:solidFill>
              <a:schemeClr val="accent2"/>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grpSp>
      <p:sp>
        <p:nvSpPr>
          <p:cNvPr id="24599" name="Line 39"/>
          <p:cNvSpPr/>
          <p:nvPr/>
        </p:nvSpPr>
        <p:spPr>
          <a:xfrm>
            <a:off x="2514600" y="5638800"/>
            <a:ext cx="762000" cy="0"/>
          </a:xfrm>
          <a:prstGeom prst="line">
            <a:avLst/>
          </a:prstGeom>
          <a:ln w="12700" cap="flat" cmpd="sng">
            <a:solidFill>
              <a:schemeClr val="tx1"/>
            </a:solidFill>
            <a:prstDash val="solid"/>
            <a:headEnd type="none" w="sm" len="sm"/>
            <a:tailEnd type="triangle" w="sm" len="sm"/>
          </a:ln>
        </p:spPr>
      </p:sp>
      <p:sp>
        <p:nvSpPr>
          <p:cNvPr id="24600" name="Line 40"/>
          <p:cNvSpPr/>
          <p:nvPr/>
        </p:nvSpPr>
        <p:spPr>
          <a:xfrm>
            <a:off x="5105400" y="5638800"/>
            <a:ext cx="914400" cy="0"/>
          </a:xfrm>
          <a:prstGeom prst="line">
            <a:avLst/>
          </a:prstGeom>
          <a:ln w="12700" cap="flat" cmpd="sng">
            <a:solidFill>
              <a:schemeClr val="tx1"/>
            </a:solidFill>
            <a:prstDash val="solid"/>
            <a:headEnd type="none" w="sm" len="sm"/>
            <a:tailEnd type="triangle" w="sm" len="sm"/>
          </a:ln>
        </p:spPr>
      </p:sp>
      <p:sp>
        <p:nvSpPr>
          <p:cNvPr id="24601" name="Rectangle 41"/>
          <p:cNvSpPr/>
          <p:nvPr/>
        </p:nvSpPr>
        <p:spPr>
          <a:xfrm>
            <a:off x="6096000" y="4953000"/>
            <a:ext cx="2438400" cy="1295400"/>
          </a:xfrm>
          <a:prstGeom prst="rect">
            <a:avLst/>
          </a:prstGeom>
          <a:no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02" name="AutoShape 42"/>
          <p:cNvSpPr/>
          <p:nvPr/>
        </p:nvSpPr>
        <p:spPr>
          <a:xfrm>
            <a:off x="6723063" y="5486400"/>
            <a:ext cx="1125537" cy="228600"/>
          </a:xfrm>
          <a:prstGeom prst="flowChartDecision">
            <a:avLst/>
          </a:prstGeom>
          <a:solidFill>
            <a:schemeClr val="accent2"/>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03" name="Line 43"/>
          <p:cNvSpPr/>
          <p:nvPr/>
        </p:nvSpPr>
        <p:spPr>
          <a:xfrm flipH="1" flipV="1">
            <a:off x="6934200" y="5410200"/>
            <a:ext cx="76200" cy="76200"/>
          </a:xfrm>
          <a:prstGeom prst="line">
            <a:avLst/>
          </a:prstGeom>
          <a:ln w="12700" cap="flat" cmpd="sng">
            <a:solidFill>
              <a:schemeClr val="tx1"/>
            </a:solidFill>
            <a:prstDash val="solid"/>
            <a:headEnd type="none" w="sm" len="sm"/>
            <a:tailEnd type="none" w="sm" len="sm"/>
          </a:ln>
        </p:spPr>
      </p:sp>
      <p:sp>
        <p:nvSpPr>
          <p:cNvPr id="24604" name="Line 44"/>
          <p:cNvSpPr/>
          <p:nvPr/>
        </p:nvSpPr>
        <p:spPr>
          <a:xfrm flipV="1">
            <a:off x="7239000" y="5410200"/>
            <a:ext cx="0" cy="76200"/>
          </a:xfrm>
          <a:prstGeom prst="line">
            <a:avLst/>
          </a:prstGeom>
          <a:ln w="12700" cap="flat" cmpd="sng">
            <a:solidFill>
              <a:schemeClr val="tx1"/>
            </a:solidFill>
            <a:prstDash val="solid"/>
            <a:headEnd type="none" w="sm" len="sm"/>
            <a:tailEnd type="none" w="sm" len="sm"/>
          </a:ln>
        </p:spPr>
      </p:sp>
      <p:sp>
        <p:nvSpPr>
          <p:cNvPr id="24605" name="Line 45"/>
          <p:cNvSpPr/>
          <p:nvPr/>
        </p:nvSpPr>
        <p:spPr>
          <a:xfrm flipV="1">
            <a:off x="7467600" y="5410200"/>
            <a:ext cx="76200" cy="76200"/>
          </a:xfrm>
          <a:prstGeom prst="line">
            <a:avLst/>
          </a:prstGeom>
          <a:ln w="12700" cap="flat" cmpd="sng">
            <a:solidFill>
              <a:schemeClr val="tx1"/>
            </a:solidFill>
            <a:prstDash val="solid"/>
            <a:headEnd type="none" w="sm" len="sm"/>
            <a:tailEnd type="none" w="sm" len="sm"/>
          </a:ln>
        </p:spPr>
      </p:sp>
      <p:sp>
        <p:nvSpPr>
          <p:cNvPr id="24606" name="Line 46"/>
          <p:cNvSpPr/>
          <p:nvPr/>
        </p:nvSpPr>
        <p:spPr>
          <a:xfrm flipV="1">
            <a:off x="7772400" y="5486400"/>
            <a:ext cx="152400" cy="76200"/>
          </a:xfrm>
          <a:prstGeom prst="line">
            <a:avLst/>
          </a:prstGeom>
          <a:ln w="12700" cap="flat" cmpd="sng">
            <a:solidFill>
              <a:schemeClr val="tx1"/>
            </a:solidFill>
            <a:prstDash val="solid"/>
            <a:headEnd type="none" w="sm" len="sm"/>
            <a:tailEnd type="none" w="sm" len="sm"/>
          </a:ln>
        </p:spPr>
      </p:sp>
      <p:sp>
        <p:nvSpPr>
          <p:cNvPr id="24607" name="Line 47"/>
          <p:cNvSpPr/>
          <p:nvPr/>
        </p:nvSpPr>
        <p:spPr>
          <a:xfrm flipH="1" flipV="1">
            <a:off x="6705600" y="5486400"/>
            <a:ext cx="152400" cy="76200"/>
          </a:xfrm>
          <a:prstGeom prst="line">
            <a:avLst/>
          </a:prstGeom>
          <a:ln w="12700" cap="flat" cmpd="sng">
            <a:solidFill>
              <a:schemeClr val="tx1"/>
            </a:solidFill>
            <a:prstDash val="solid"/>
            <a:headEnd type="none" w="sm" len="sm"/>
            <a:tailEnd type="none" w="sm" len="sm"/>
          </a:ln>
        </p:spPr>
      </p:sp>
      <p:sp>
        <p:nvSpPr>
          <p:cNvPr id="24608" name="Line 48"/>
          <p:cNvSpPr/>
          <p:nvPr/>
        </p:nvSpPr>
        <p:spPr>
          <a:xfrm flipH="1">
            <a:off x="6781800" y="5638800"/>
            <a:ext cx="76200" cy="76200"/>
          </a:xfrm>
          <a:prstGeom prst="line">
            <a:avLst/>
          </a:prstGeom>
          <a:ln w="12700" cap="flat" cmpd="sng">
            <a:solidFill>
              <a:schemeClr val="tx1"/>
            </a:solidFill>
            <a:prstDash val="solid"/>
            <a:headEnd type="none" w="sm" len="sm"/>
            <a:tailEnd type="none" w="sm" len="sm"/>
          </a:ln>
        </p:spPr>
      </p:sp>
      <p:sp>
        <p:nvSpPr>
          <p:cNvPr id="24609" name="Line 49"/>
          <p:cNvSpPr/>
          <p:nvPr/>
        </p:nvSpPr>
        <p:spPr>
          <a:xfrm>
            <a:off x="7010400" y="5715000"/>
            <a:ext cx="0" cy="76200"/>
          </a:xfrm>
          <a:prstGeom prst="line">
            <a:avLst/>
          </a:prstGeom>
          <a:ln w="12700" cap="flat" cmpd="sng">
            <a:solidFill>
              <a:schemeClr val="tx1"/>
            </a:solidFill>
            <a:prstDash val="solid"/>
            <a:headEnd type="none" w="sm" len="sm"/>
            <a:tailEnd type="none" w="sm" len="sm"/>
          </a:ln>
        </p:spPr>
      </p:sp>
      <p:sp>
        <p:nvSpPr>
          <p:cNvPr id="24610" name="Line 50"/>
          <p:cNvSpPr/>
          <p:nvPr/>
        </p:nvSpPr>
        <p:spPr>
          <a:xfrm>
            <a:off x="7239000" y="5715000"/>
            <a:ext cx="0" cy="76200"/>
          </a:xfrm>
          <a:prstGeom prst="line">
            <a:avLst/>
          </a:prstGeom>
          <a:ln w="12700" cap="flat" cmpd="sng">
            <a:solidFill>
              <a:schemeClr val="tx1"/>
            </a:solidFill>
            <a:prstDash val="solid"/>
            <a:headEnd type="none" w="sm" len="sm"/>
            <a:tailEnd type="none" w="sm" len="sm"/>
          </a:ln>
        </p:spPr>
      </p:sp>
      <p:sp>
        <p:nvSpPr>
          <p:cNvPr id="24611" name="Line 51"/>
          <p:cNvSpPr/>
          <p:nvPr/>
        </p:nvSpPr>
        <p:spPr>
          <a:xfrm>
            <a:off x="7467600" y="5715000"/>
            <a:ext cx="228600" cy="76200"/>
          </a:xfrm>
          <a:prstGeom prst="line">
            <a:avLst/>
          </a:prstGeom>
          <a:ln w="12700" cap="flat" cmpd="sng">
            <a:solidFill>
              <a:schemeClr val="tx1"/>
            </a:solidFill>
            <a:prstDash val="solid"/>
            <a:headEnd type="none" w="sm" len="sm"/>
            <a:tailEnd type="none" w="sm" len="sm"/>
          </a:ln>
        </p:spPr>
      </p:sp>
      <p:sp>
        <p:nvSpPr>
          <p:cNvPr id="24612" name="Line 52"/>
          <p:cNvSpPr/>
          <p:nvPr/>
        </p:nvSpPr>
        <p:spPr>
          <a:xfrm>
            <a:off x="7696200" y="5638800"/>
            <a:ext cx="228600" cy="76200"/>
          </a:xfrm>
          <a:prstGeom prst="line">
            <a:avLst/>
          </a:prstGeom>
          <a:ln w="12700" cap="flat" cmpd="sng">
            <a:solidFill>
              <a:schemeClr val="tx1"/>
            </a:solidFill>
            <a:prstDash val="solid"/>
            <a:headEnd type="none" w="sm" len="sm"/>
            <a:tailEnd type="none" w="sm" len="sm"/>
          </a:ln>
        </p:spPr>
      </p:sp>
      <p:sp>
        <p:nvSpPr>
          <p:cNvPr id="24613" name="Text Box 53"/>
          <p:cNvSpPr txBox="1"/>
          <p:nvPr/>
        </p:nvSpPr>
        <p:spPr>
          <a:xfrm>
            <a:off x="152400" y="6019800"/>
            <a:ext cx="1905000" cy="639763"/>
          </a:xfrm>
          <a:prstGeom prst="rect">
            <a:avLst/>
          </a:prstGeom>
          <a:noFill/>
          <a:ln w="12700">
            <a:noFill/>
          </a:ln>
        </p:spPr>
        <p:txBody>
          <a:bodyPr>
            <a:spAutoFit/>
          </a:bodyPr>
          <a:p>
            <a:pPr algn="l">
              <a:spcBef>
                <a:spcPct val="50000"/>
              </a:spcBef>
            </a:pPr>
            <a:r>
              <a:rPr lang="en-US" altLang="zh-CN" sz="1200" dirty="0">
                <a:latin typeface="Times New Roman" panose="02020603050405020304" pitchFamily="18" charset="0"/>
                <a:ea typeface="宋体" panose="02010600030101010101" pitchFamily="2" charset="-122"/>
              </a:rPr>
              <a:t>GST-tagged “bait” protein interacting with prey protein in lystate</a:t>
            </a:r>
            <a:endParaRPr lang="en-US" altLang="zh-CN" sz="1200" dirty="0">
              <a:latin typeface="Times New Roman" panose="02020603050405020304" pitchFamily="18" charset="0"/>
              <a:ea typeface="宋体" panose="02010600030101010101" pitchFamily="2" charset="-122"/>
            </a:endParaRPr>
          </a:p>
        </p:txBody>
      </p:sp>
      <p:sp>
        <p:nvSpPr>
          <p:cNvPr id="24614" name="Text Box 54"/>
          <p:cNvSpPr txBox="1"/>
          <p:nvPr/>
        </p:nvSpPr>
        <p:spPr>
          <a:xfrm>
            <a:off x="2667000" y="6019800"/>
            <a:ext cx="2590800" cy="914400"/>
          </a:xfrm>
          <a:prstGeom prst="rect">
            <a:avLst/>
          </a:prstGeom>
          <a:noFill/>
          <a:ln w="12700">
            <a:noFill/>
          </a:ln>
        </p:spPr>
        <p:txBody>
          <a:bodyPr>
            <a:spAutoFit/>
          </a:bodyPr>
          <a:p>
            <a:pPr algn="l">
              <a:spcBef>
                <a:spcPct val="50000"/>
              </a:spcBef>
            </a:pPr>
            <a:r>
              <a:rPr lang="en-US" altLang="zh-CN" sz="1200" dirty="0">
                <a:latin typeface="Times New Roman" panose="02020603050405020304" pitchFamily="18" charset="0"/>
                <a:ea typeface="宋体" panose="02010600030101010101" pitchFamily="2" charset="-122"/>
              </a:rPr>
              <a:t>Step 3 detect interaction with anti-GST and chemiluminescent substrate </a:t>
            </a:r>
            <a:endParaRPr lang="en-US" altLang="zh-CN" sz="1200" dirty="0">
              <a:latin typeface="Times New Roman" panose="02020603050405020304" pitchFamily="18" charset="0"/>
              <a:ea typeface="宋体" panose="02010600030101010101" pitchFamily="2" charset="-122"/>
            </a:endParaRPr>
          </a:p>
          <a:p>
            <a:pPr algn="l">
              <a:spcBef>
                <a:spcPct val="50000"/>
              </a:spcBef>
            </a:pPr>
            <a:r>
              <a:rPr lang="en-US" altLang="zh-CN" sz="1200" dirty="0">
                <a:latin typeface="Times New Roman" panose="02020603050405020304" pitchFamily="18" charset="0"/>
                <a:ea typeface="宋体" panose="02010600030101010101" pitchFamily="2" charset="-122"/>
              </a:rPr>
              <a:t>Expose to X-ray film or visualize using a CCD camera</a:t>
            </a:r>
            <a:endParaRPr lang="en-US" altLang="zh-CN" sz="1200" dirty="0">
              <a:latin typeface="Times New Roman" panose="02020603050405020304" pitchFamily="18" charset="0"/>
              <a:ea typeface="宋体" panose="02010600030101010101" pitchFamily="2" charset="-122"/>
            </a:endParaRPr>
          </a:p>
        </p:txBody>
      </p:sp>
      <p:sp>
        <p:nvSpPr>
          <p:cNvPr id="24615" name="Text Box 55"/>
          <p:cNvSpPr txBox="1"/>
          <p:nvPr/>
        </p:nvSpPr>
        <p:spPr>
          <a:xfrm>
            <a:off x="6003925" y="6284913"/>
            <a:ext cx="3140075" cy="639762"/>
          </a:xfrm>
          <a:prstGeom prst="rect">
            <a:avLst/>
          </a:prstGeom>
          <a:noFill/>
          <a:ln w="12700">
            <a:noFill/>
          </a:ln>
        </p:spPr>
        <p:txBody>
          <a:bodyPr>
            <a:spAutoFit/>
          </a:bodyPr>
          <a:p>
            <a:pPr algn="l"/>
            <a:r>
              <a:rPr lang="en-US" altLang="zh-CN" sz="1200" dirty="0">
                <a:latin typeface="Times New Roman" panose="02020603050405020304" pitchFamily="18" charset="0"/>
                <a:ea typeface="宋体" panose="02010600030101010101" pitchFamily="2" charset="-122"/>
              </a:rPr>
              <a:t>Bind represents prey protein in lystate that bound the GST-tagged “bait ”. Interaction detected by chemiluminescent </a:t>
            </a:r>
            <a:endParaRPr lang="en-US" altLang="zh-CN" sz="1200" dirty="0">
              <a:latin typeface="Times New Roman" panose="02020603050405020304" pitchFamily="18" charset="0"/>
              <a:ea typeface="宋体" panose="02010600030101010101" pitchFamily="2" charset="-122"/>
            </a:endParaRPr>
          </a:p>
        </p:txBody>
      </p:sp>
      <p:sp>
        <p:nvSpPr>
          <p:cNvPr id="24616" name="Rectangle 56"/>
          <p:cNvSpPr/>
          <p:nvPr/>
        </p:nvSpPr>
        <p:spPr>
          <a:xfrm>
            <a:off x="3276600" y="4648200"/>
            <a:ext cx="1752600" cy="1371600"/>
          </a:xfrm>
          <a:prstGeom prst="rect">
            <a:avLst/>
          </a:prstGeom>
          <a:no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grpSp>
        <p:nvGrpSpPr>
          <p:cNvPr id="24617" name="Group 57"/>
          <p:cNvGrpSpPr/>
          <p:nvPr/>
        </p:nvGrpSpPr>
        <p:grpSpPr>
          <a:xfrm>
            <a:off x="2819400" y="4495800"/>
            <a:ext cx="609600" cy="749300"/>
            <a:chOff x="1776" y="2832"/>
            <a:chExt cx="384" cy="472"/>
          </a:xfrm>
        </p:grpSpPr>
        <p:sp>
          <p:nvSpPr>
            <p:cNvPr id="24631" name="AutoShape 58"/>
            <p:cNvSpPr/>
            <p:nvPr/>
          </p:nvSpPr>
          <p:spPr>
            <a:xfrm rot="-10674121">
              <a:off x="1968" y="3072"/>
              <a:ext cx="192" cy="96"/>
            </a:xfrm>
            <a:prstGeom prst="chevron">
              <a:avLst>
                <a:gd name="adj" fmla="val 50000"/>
              </a:avLst>
            </a:prstGeom>
            <a:solidFill>
              <a:schemeClr val="bg2"/>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32" name="AutoShape 59"/>
            <p:cNvSpPr/>
            <p:nvPr/>
          </p:nvSpPr>
          <p:spPr>
            <a:xfrm rot="-4988302">
              <a:off x="1872" y="3160"/>
              <a:ext cx="192" cy="96"/>
            </a:xfrm>
            <a:prstGeom prst="chevron">
              <a:avLst>
                <a:gd name="adj" fmla="val 50000"/>
              </a:avLst>
            </a:prstGeom>
            <a:solidFill>
              <a:schemeClr val="bg2"/>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sp>
          <p:nvSpPr>
            <p:cNvPr id="24633" name="Rectangle 60"/>
            <p:cNvSpPr/>
            <p:nvPr/>
          </p:nvSpPr>
          <p:spPr>
            <a:xfrm rot="2942083">
              <a:off x="1704" y="2904"/>
              <a:ext cx="336" cy="192"/>
            </a:xfrm>
            <a:prstGeom prst="rect">
              <a:avLst/>
            </a:prstGeom>
            <a:solidFill>
              <a:schemeClr val="bg2"/>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grpSp>
      <p:sp>
        <p:nvSpPr>
          <p:cNvPr id="24618" name="Text Box 61"/>
          <p:cNvSpPr txBox="1"/>
          <p:nvPr/>
        </p:nvSpPr>
        <p:spPr>
          <a:xfrm>
            <a:off x="3330575" y="4144963"/>
            <a:ext cx="479425" cy="274637"/>
          </a:xfrm>
          <a:prstGeom prst="rect">
            <a:avLst/>
          </a:prstGeom>
          <a:noFill/>
          <a:ln w="12700">
            <a:noFill/>
          </a:ln>
        </p:spPr>
        <p:txBody>
          <a:bodyPr wrap="none">
            <a:spAutoFit/>
          </a:bodyPr>
          <a:p>
            <a:pPr algn="l"/>
            <a:r>
              <a:rPr lang="en-US" altLang="zh-CN" sz="1200" dirty="0">
                <a:latin typeface="Times New Roman" panose="02020603050405020304" pitchFamily="18" charset="0"/>
                <a:ea typeface="宋体" panose="02010600030101010101" pitchFamily="2" charset="-122"/>
              </a:rPr>
              <a:t>HRP</a:t>
            </a:r>
            <a:endParaRPr lang="en-US" altLang="zh-CN" sz="1200" dirty="0">
              <a:latin typeface="Times New Roman" panose="02020603050405020304" pitchFamily="18" charset="0"/>
              <a:ea typeface="宋体" panose="02010600030101010101" pitchFamily="2" charset="-122"/>
            </a:endParaRPr>
          </a:p>
        </p:txBody>
      </p:sp>
      <p:grpSp>
        <p:nvGrpSpPr>
          <p:cNvPr id="24619" name="Group 62"/>
          <p:cNvGrpSpPr/>
          <p:nvPr/>
        </p:nvGrpSpPr>
        <p:grpSpPr>
          <a:xfrm>
            <a:off x="2881313" y="3733800"/>
            <a:ext cx="2605087" cy="2057400"/>
            <a:chOff x="1815" y="2352"/>
            <a:chExt cx="1641" cy="1296"/>
          </a:xfrm>
        </p:grpSpPr>
        <p:grpSp>
          <p:nvGrpSpPr>
            <p:cNvPr id="24620" name="Group 63"/>
            <p:cNvGrpSpPr/>
            <p:nvPr/>
          </p:nvGrpSpPr>
          <p:grpSpPr>
            <a:xfrm>
              <a:off x="2112" y="3024"/>
              <a:ext cx="949" cy="624"/>
              <a:chOff x="2112" y="2640"/>
              <a:chExt cx="949" cy="624"/>
            </a:xfrm>
          </p:grpSpPr>
          <p:sp>
            <p:nvSpPr>
              <p:cNvPr id="24627" name="AutoShape 64"/>
              <p:cNvSpPr/>
              <p:nvPr/>
            </p:nvSpPr>
            <p:spPr>
              <a:xfrm>
                <a:off x="2112" y="2640"/>
                <a:ext cx="384" cy="192"/>
              </a:xfrm>
              <a:prstGeom prst="flowChartDecision">
                <a:avLst/>
              </a:prstGeom>
              <a:solidFill>
                <a:srgbClr val="00FF00"/>
              </a:solidFill>
              <a:ln w="12700" cap="flat" cmpd="sng">
                <a:solidFill>
                  <a:schemeClr val="tx1"/>
                </a:solidFill>
                <a:prstDash val="solid"/>
                <a:miter/>
                <a:headEnd type="none" w="sm" len="sm"/>
                <a:tailEnd type="none" w="sm" len="sm"/>
              </a:ln>
            </p:spPr>
            <p:txBody>
              <a:bodyPr wrap="none" anchor="ctr"/>
              <a:p>
                <a:r>
                  <a:rPr lang="en-US" altLang="zh-CN" sz="1200" dirty="0">
                    <a:latin typeface="Times New Roman" panose="02020603050405020304" pitchFamily="18" charset="0"/>
                    <a:ea typeface="宋体" panose="02010600030101010101" pitchFamily="2" charset="-122"/>
                  </a:rPr>
                  <a:t>GST</a:t>
                </a:r>
                <a:endParaRPr lang="en-US" altLang="zh-CN" sz="1200" dirty="0">
                  <a:latin typeface="Times New Roman" panose="02020603050405020304" pitchFamily="18" charset="0"/>
                  <a:ea typeface="宋体" panose="02010600030101010101" pitchFamily="2" charset="-122"/>
                </a:endParaRPr>
              </a:p>
            </p:txBody>
          </p:sp>
          <p:sp>
            <p:nvSpPr>
              <p:cNvPr id="24628" name="Line 65"/>
              <p:cNvSpPr/>
              <p:nvPr/>
            </p:nvSpPr>
            <p:spPr>
              <a:xfrm>
                <a:off x="2304" y="2832"/>
                <a:ext cx="0" cy="240"/>
              </a:xfrm>
              <a:prstGeom prst="line">
                <a:avLst/>
              </a:prstGeom>
              <a:ln w="12700" cap="flat" cmpd="sng">
                <a:solidFill>
                  <a:schemeClr val="tx1"/>
                </a:solidFill>
                <a:prstDash val="solid"/>
                <a:headEnd type="none" w="sm" len="sm"/>
                <a:tailEnd type="none" w="sm" len="sm"/>
              </a:ln>
            </p:spPr>
          </p:sp>
          <p:sp>
            <p:nvSpPr>
              <p:cNvPr id="24629" name="Oval 66"/>
              <p:cNvSpPr/>
              <p:nvPr/>
            </p:nvSpPr>
            <p:spPr>
              <a:xfrm>
                <a:off x="2160" y="3072"/>
                <a:ext cx="384" cy="192"/>
              </a:xfrm>
              <a:prstGeom prst="ellipse">
                <a:avLst/>
              </a:prstGeom>
              <a:noFill/>
              <a:ln w="12700" cap="flat" cmpd="sng">
                <a:solidFill>
                  <a:schemeClr val="tx1"/>
                </a:solidFill>
                <a:prstDash val="solid"/>
                <a:headEnd type="none" w="sm" len="sm"/>
                <a:tailEnd type="none" w="sm" len="sm"/>
              </a:ln>
            </p:spPr>
            <p:txBody>
              <a:bodyPr wrap="none" anchor="ctr"/>
              <a:p>
                <a:endParaRPr lang="zh-CN" altLang="en-US" dirty="0">
                  <a:latin typeface="Arial" panose="020B0604020202020204" pitchFamily="34" charset="0"/>
                </a:endParaRPr>
              </a:p>
            </p:txBody>
          </p:sp>
          <p:sp>
            <p:nvSpPr>
              <p:cNvPr id="24630" name="AutoShape 67"/>
              <p:cNvSpPr/>
              <p:nvPr/>
            </p:nvSpPr>
            <p:spPr>
              <a:xfrm>
                <a:off x="2352" y="3072"/>
                <a:ext cx="709" cy="144"/>
              </a:xfrm>
              <a:prstGeom prst="flowChartDecision">
                <a:avLst/>
              </a:prstGeom>
              <a:solidFill>
                <a:schemeClr val="accent2"/>
              </a:solidFill>
              <a:ln w="12700" cap="flat" cmpd="sng">
                <a:solidFill>
                  <a:schemeClr val="tx1"/>
                </a:solidFill>
                <a:prstDash val="solid"/>
                <a:miter/>
                <a:headEnd type="none" w="sm" len="sm"/>
                <a:tailEnd type="none" w="sm" len="sm"/>
              </a:ln>
            </p:spPr>
            <p:txBody>
              <a:bodyPr wrap="none" anchor="ctr"/>
              <a:p>
                <a:endParaRPr lang="zh-CN" altLang="en-US" dirty="0">
                  <a:latin typeface="Arial" panose="020B0604020202020204" pitchFamily="34" charset="0"/>
                </a:endParaRPr>
              </a:p>
            </p:txBody>
          </p:sp>
        </p:grpSp>
        <p:sp>
          <p:nvSpPr>
            <p:cNvPr id="24621" name="Text Box 68"/>
            <p:cNvSpPr txBox="1"/>
            <p:nvPr/>
          </p:nvSpPr>
          <p:spPr>
            <a:xfrm rot="2965036">
              <a:off x="1656" y="2930"/>
              <a:ext cx="471" cy="154"/>
            </a:xfrm>
            <a:prstGeom prst="rect">
              <a:avLst/>
            </a:prstGeom>
            <a:noFill/>
            <a:ln w="12700">
              <a:noFill/>
            </a:ln>
          </p:spPr>
          <p:txBody>
            <a:bodyPr wrap="none">
              <a:spAutoFit/>
            </a:bodyPr>
            <a:p>
              <a:pPr algn="l"/>
              <a:r>
                <a:rPr lang="en-US" altLang="zh-CN" sz="900" dirty="0">
                  <a:latin typeface="Arial Black" panose="020B0A04020102020204" pitchFamily="34" charset="0"/>
                  <a:ea typeface="宋体" panose="02010600030101010101" pitchFamily="2" charset="-122"/>
                </a:rPr>
                <a:t>Anti-</a:t>
              </a:r>
              <a:r>
                <a:rPr lang="en-US" altLang="zh-CN" sz="1000" dirty="0">
                  <a:latin typeface="Arial Black" panose="020B0A04020102020204" pitchFamily="34" charset="0"/>
                  <a:ea typeface="宋体" panose="02010600030101010101" pitchFamily="2" charset="-122"/>
                </a:rPr>
                <a:t>G</a:t>
              </a:r>
              <a:r>
                <a:rPr lang="en-US" altLang="zh-CN" sz="900" dirty="0">
                  <a:latin typeface="Arial Black" panose="020B0A04020102020204" pitchFamily="34" charset="0"/>
                  <a:ea typeface="宋体" panose="02010600030101010101" pitchFamily="2" charset="-122"/>
                </a:rPr>
                <a:t>ST</a:t>
              </a:r>
              <a:endParaRPr lang="en-US" altLang="zh-CN" sz="900" dirty="0">
                <a:latin typeface="Arial Black" panose="020B0A04020102020204" pitchFamily="34" charset="0"/>
                <a:ea typeface="宋体" panose="02010600030101010101" pitchFamily="2" charset="-122"/>
              </a:endParaRPr>
            </a:p>
          </p:txBody>
        </p:sp>
        <p:sp>
          <p:nvSpPr>
            <p:cNvPr id="24622" name="Freeform 69"/>
            <p:cNvSpPr/>
            <p:nvPr/>
          </p:nvSpPr>
          <p:spPr>
            <a:xfrm>
              <a:off x="1904" y="2728"/>
              <a:ext cx="224" cy="160"/>
            </a:xfrm>
            <a:custGeom>
              <a:avLst/>
              <a:gdLst>
                <a:gd name="txL" fmla="*/ 0 w 224"/>
                <a:gd name="txT" fmla="*/ 0 h 160"/>
                <a:gd name="txR" fmla="*/ 224 w 224"/>
                <a:gd name="txB" fmla="*/ 160 h 160"/>
              </a:gdLst>
              <a:ahLst/>
              <a:cxnLst>
                <a:cxn ang="0">
                  <a:pos x="16" y="152"/>
                </a:cxn>
                <a:cxn ang="0">
                  <a:pos x="16" y="56"/>
                </a:cxn>
                <a:cxn ang="0">
                  <a:pos x="112" y="152"/>
                </a:cxn>
                <a:cxn ang="0">
                  <a:pos x="112" y="8"/>
                </a:cxn>
                <a:cxn ang="0">
                  <a:pos x="208" y="104"/>
                </a:cxn>
                <a:cxn ang="0">
                  <a:pos x="208" y="56"/>
                </a:cxn>
              </a:cxnLst>
              <a:rect l="txL" t="txT" r="txR" b="txB"/>
              <a:pathLst>
                <a:path w="224" h="160">
                  <a:moveTo>
                    <a:pt x="16" y="152"/>
                  </a:moveTo>
                  <a:cubicBezTo>
                    <a:pt x="8" y="104"/>
                    <a:pt x="0" y="56"/>
                    <a:pt x="16" y="56"/>
                  </a:cubicBezTo>
                  <a:cubicBezTo>
                    <a:pt x="32" y="56"/>
                    <a:pt x="96" y="160"/>
                    <a:pt x="112" y="152"/>
                  </a:cubicBezTo>
                  <a:cubicBezTo>
                    <a:pt x="128" y="144"/>
                    <a:pt x="96" y="16"/>
                    <a:pt x="112" y="8"/>
                  </a:cubicBezTo>
                  <a:cubicBezTo>
                    <a:pt x="128" y="0"/>
                    <a:pt x="192" y="96"/>
                    <a:pt x="208" y="104"/>
                  </a:cubicBezTo>
                  <a:cubicBezTo>
                    <a:pt x="224" y="112"/>
                    <a:pt x="208" y="64"/>
                    <a:pt x="208" y="56"/>
                  </a:cubicBezTo>
                </a:path>
              </a:pathLst>
            </a:custGeom>
            <a:noFill/>
            <a:ln w="12700" cap="flat" cmpd="sng">
              <a:solidFill>
                <a:schemeClr val="tx1"/>
              </a:solidFill>
              <a:prstDash val="solid"/>
              <a:round/>
              <a:headEnd type="none" w="sm" len="sm"/>
              <a:tailEnd type="none" w="sm" len="sm"/>
            </a:ln>
          </p:spPr>
          <p:txBody>
            <a:bodyPr wrap="none"/>
            <a:p>
              <a:endParaRPr lang="zh-CN" altLang="en-US" dirty="0">
                <a:latin typeface="Arial" panose="020B0604020202020204" pitchFamily="34" charset="0"/>
              </a:endParaRPr>
            </a:p>
          </p:txBody>
        </p:sp>
        <p:sp>
          <p:nvSpPr>
            <p:cNvPr id="24623" name="Oval 70"/>
            <p:cNvSpPr/>
            <p:nvPr/>
          </p:nvSpPr>
          <p:spPr>
            <a:xfrm>
              <a:off x="2016" y="2592"/>
              <a:ext cx="432" cy="192"/>
            </a:xfrm>
            <a:prstGeom prst="ellipse">
              <a:avLst/>
            </a:prstGeom>
            <a:noFill/>
            <a:ln w="12700" cap="flat" cmpd="sng">
              <a:solidFill>
                <a:schemeClr val="tx1"/>
              </a:solidFill>
              <a:prstDash val="solid"/>
              <a:headEnd type="none" w="sm" len="sm"/>
              <a:tailEnd type="none" w="sm" len="sm"/>
            </a:ln>
          </p:spPr>
          <p:txBody>
            <a:bodyPr wrap="none" anchor="ctr"/>
            <a:p>
              <a:endParaRPr lang="zh-CN" altLang="en-US" dirty="0">
                <a:latin typeface="Arial" panose="020B0604020202020204" pitchFamily="34" charset="0"/>
              </a:endParaRPr>
            </a:p>
          </p:txBody>
        </p:sp>
        <p:sp>
          <p:nvSpPr>
            <p:cNvPr id="24624" name="Rectangle 71"/>
            <p:cNvSpPr/>
            <p:nvPr/>
          </p:nvSpPr>
          <p:spPr>
            <a:xfrm>
              <a:off x="1920" y="2352"/>
              <a:ext cx="720" cy="192"/>
            </a:xfrm>
            <a:prstGeom prst="rect">
              <a:avLst/>
            </a:prstGeom>
            <a:noFill/>
            <a:ln w="12700" cap="flat" cmpd="sng">
              <a:solidFill>
                <a:schemeClr val="tx1"/>
              </a:solidFill>
              <a:prstDash val="solid"/>
              <a:miter/>
              <a:headEnd type="none" w="sm" len="sm"/>
              <a:tailEnd type="none" w="sm" len="sm"/>
            </a:ln>
          </p:spPr>
          <p:txBody>
            <a:bodyPr wrap="none" anchor="ctr"/>
            <a:p>
              <a:r>
                <a:rPr lang="en-US" altLang="zh-CN" sz="1200" dirty="0">
                  <a:latin typeface="Times New Roman" panose="02020603050405020304" pitchFamily="18" charset="0"/>
                  <a:ea typeface="宋体" panose="02010600030101010101" pitchFamily="2" charset="-122"/>
                </a:rPr>
                <a:t>Chemiluminescent</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substrate</a:t>
              </a:r>
              <a:endParaRPr lang="en-US" altLang="zh-CN" sz="1200" dirty="0">
                <a:latin typeface="Times New Roman" panose="02020603050405020304" pitchFamily="18" charset="0"/>
                <a:ea typeface="宋体" panose="02010600030101010101" pitchFamily="2" charset="-122"/>
              </a:endParaRPr>
            </a:p>
          </p:txBody>
        </p:sp>
        <p:sp>
          <p:nvSpPr>
            <p:cNvPr id="24625" name="Arc 72"/>
            <p:cNvSpPr/>
            <p:nvPr/>
          </p:nvSpPr>
          <p:spPr>
            <a:xfrm flipV="1">
              <a:off x="2208" y="2496"/>
              <a:ext cx="816" cy="96"/>
            </a:xfrm>
            <a:custGeom>
              <a:avLst/>
              <a:gdLst>
                <a:gd name="txL" fmla="*/ 0 w 21600"/>
                <a:gd name="txT" fmla="*/ 0 h 21600"/>
                <a:gd name="txR" fmla="*/ 21600 w 21600"/>
                <a:gd name="txB" fmla="*/ 21600 h 21600"/>
              </a:gdLst>
              <a:ahLst/>
              <a:cxnLst>
                <a:cxn ang="0">
                  <a:pos x="0" y="0"/>
                </a:cxn>
                <a:cxn ang="0">
                  <a:pos x="816" y="96"/>
                </a:cxn>
                <a:cxn ang="0">
                  <a:pos x="0" y="96"/>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2700" cap="flat" cmpd="sng">
              <a:solidFill>
                <a:schemeClr val="tx1"/>
              </a:solidFill>
              <a:prstDash val="solid"/>
              <a:round/>
              <a:headEnd type="none" w="sm" len="sm"/>
              <a:tailEnd type="triangle" w="med" len="med"/>
            </a:ln>
          </p:spPr>
          <p:txBody>
            <a:bodyPr wrap="none" anchor="ctr"/>
            <a:p>
              <a:endParaRPr lang="zh-CN" altLang="en-US" dirty="0">
                <a:latin typeface="Arial" panose="020B0604020202020204" pitchFamily="34" charset="0"/>
              </a:endParaRPr>
            </a:p>
          </p:txBody>
        </p:sp>
        <p:sp>
          <p:nvSpPr>
            <p:cNvPr id="24626" name="Oval 73"/>
            <p:cNvSpPr/>
            <p:nvPr/>
          </p:nvSpPr>
          <p:spPr>
            <a:xfrm>
              <a:off x="2976" y="2400"/>
              <a:ext cx="480" cy="240"/>
            </a:xfrm>
            <a:prstGeom prst="ellipse">
              <a:avLst/>
            </a:prstGeom>
            <a:solidFill>
              <a:schemeClr val="accent1"/>
            </a:solidFill>
            <a:ln w="12700" cap="flat" cmpd="sng">
              <a:solidFill>
                <a:schemeClr val="tx1"/>
              </a:solidFill>
              <a:prstDash val="solid"/>
              <a:headEnd type="none" w="sm" len="sm"/>
              <a:tailEnd type="none" w="sm" len="sm"/>
            </a:ln>
          </p:spPr>
          <p:txBody>
            <a:bodyPr wrap="none" anchor="ctr"/>
            <a:p>
              <a:r>
                <a:rPr lang="en-US" altLang="zh-CN" sz="1200" dirty="0">
                  <a:latin typeface="Arial Black" panose="020B0A04020102020204" pitchFamily="34" charset="0"/>
                  <a:ea typeface="宋体" panose="02010600030101010101" pitchFamily="2" charset="-122"/>
                </a:rPr>
                <a:t>light</a:t>
              </a:r>
              <a:endParaRPr lang="en-US" altLang="zh-CN" sz="1200" dirty="0">
                <a:latin typeface="Arial Black" panose="020B0A04020102020204" pitchFamily="34" charset="0"/>
                <a:ea typeface="宋体" panose="02010600030101010101" pitchFamily="2" charset="-122"/>
              </a:endParaRPr>
            </a:p>
          </p:txBody>
        </p:sp>
      </p:grpSp>
    </p:spTree>
  </p:cSld>
  <p:clrMapOvr>
    <a:masterClrMapping/>
  </p:clrMapOvr>
  <p:transition>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8018" name="Rectangle 2"/>
          <p:cNvSpPr>
            <a:spLocks noGrp="1" noChangeArrowheads="1"/>
          </p:cNvSpPr>
          <p:nvPr>
            <p:ph type="title"/>
          </p:nvPr>
        </p:nvSpPr>
        <p:spPr>
          <a:xfrm>
            <a:off x="1835150" y="350838"/>
            <a:ext cx="6851650" cy="533400"/>
          </a:xfrm>
        </p:spPr>
        <p:txBody>
          <a:bodyPr vert="horz" wrap="square" lIns="91440" tIns="45720" rIns="91440" bIns="45720" numCol="1" anchor="ctr" anchorCtr="0" compatLnSpc="1">
            <a:normAutofit fontScale="90000"/>
          </a:bodyPr>
          <a:lstStyle/>
          <a:p>
            <a:pPr marL="952500" marR="0" lvl="0" indent="-952500" algn="l" defTabSz="914400" rtl="0" eaLnBrk="1" fontAlgn="base" latinLnBrk="0" hangingPunct="1">
              <a:lnSpc>
                <a:spcPct val="100000"/>
              </a:lnSpc>
              <a:spcBef>
                <a:spcPct val="0"/>
              </a:spcBef>
              <a:spcAft>
                <a:spcPct val="0"/>
              </a:spcAft>
              <a:buClrTx/>
              <a:buSzTx/>
              <a:buFontTx/>
              <a:buAutoNum type="arabicPlain" startAt="3"/>
              <a:defRPr/>
            </a:pPr>
            <a:r>
              <a:rPr kumimoji="0" lang="en-US" altLang="zh-CN" sz="32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t>Co-Immunoprecipitation </a:t>
            </a:r>
            <a:br>
              <a:rPr kumimoji="0" lang="en-US" altLang="zh-CN" sz="32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br>
            <a:r>
              <a:rPr kumimoji="0" lang="en-US" altLang="zh-CN" sz="32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t>---</a:t>
            </a:r>
            <a:r>
              <a:rPr kumimoji="0" lang="en-US" altLang="zh-CN" sz="3200" b="1" i="1"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t>In vivo </a:t>
            </a:r>
            <a:r>
              <a:rPr kumimoji="0" lang="en-US" altLang="zh-CN" sz="32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t>or </a:t>
            </a:r>
            <a:r>
              <a:rPr kumimoji="0" lang="en-US" altLang="zh-CN" sz="3200" b="1" i="1"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t>in vitro</a:t>
            </a:r>
            <a:endParaRPr kumimoji="0" lang="en-US" altLang="zh-CN" sz="32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endParaRPr>
          </a:p>
        </p:txBody>
      </p:sp>
      <p:sp>
        <p:nvSpPr>
          <p:cNvPr id="598019" name="Rectangle 3"/>
          <p:cNvSpPr>
            <a:spLocks noGrp="1" noChangeArrowheads="1"/>
          </p:cNvSpPr>
          <p:nvPr>
            <p:ph idx="1"/>
          </p:nvPr>
        </p:nvSpPr>
        <p:spPr>
          <a:xfrm>
            <a:off x="250825" y="1628775"/>
            <a:ext cx="5059363" cy="43434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Immunoprecipitation (IP) is the technique of precipitating a protein antigen out of solution using an antibody that specifically binds to that particular protein. </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Immunoprecipitation of intact protein complexes (i.e.: antigen along with any proteins or ligands that are bound to it) is known as Co-IP</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pic>
        <p:nvPicPr>
          <p:cNvPr id="25604" name="Picture 6"/>
          <p:cNvPicPr>
            <a:picLocks noChangeAspect="1"/>
          </p:cNvPicPr>
          <p:nvPr/>
        </p:nvPicPr>
        <p:blipFill>
          <a:blip r:embed="rId1"/>
          <a:stretch>
            <a:fillRect/>
          </a:stretch>
        </p:blipFill>
        <p:spPr>
          <a:xfrm>
            <a:off x="5580063" y="2060575"/>
            <a:ext cx="3563937" cy="3103563"/>
          </a:xfrm>
          <a:prstGeom prst="rect">
            <a:avLst/>
          </a:prstGeom>
          <a:noFill/>
          <a:ln w="12700">
            <a:noFill/>
          </a:ln>
        </p:spPr>
      </p:pic>
    </p:spTree>
  </p:cSld>
  <p:clrMapOvr>
    <a:masterClrMapping/>
  </p:clrMapOvr>
  <p:transition>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8674" name="Rectangle 2"/>
          <p:cNvSpPr>
            <a:spLocks noGrp="1" noChangeArrowheads="1"/>
          </p:cNvSpPr>
          <p:nvPr>
            <p:ph type="title"/>
          </p:nvPr>
        </p:nvSpPr>
        <p:spPr>
          <a:xfrm>
            <a:off x="1835150" y="274638"/>
            <a:ext cx="6851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rPr>
              <a:t>Principle</a:t>
            </a:r>
            <a:endParaRPr kumimoji="0"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ea typeface="+mj-ea"/>
              <a:cs typeface="Arial" panose="020B0604020202020204" pitchFamily="34" charset="0"/>
            </a:endParaRPr>
          </a:p>
        </p:txBody>
      </p:sp>
      <p:sp>
        <p:nvSpPr>
          <p:cNvPr id="668675" name="Rectangle 3"/>
          <p:cNvSpPr>
            <a:spLocks noGrp="1" noChangeArrowheads="1"/>
          </p:cNvSpPr>
          <p:nvPr>
            <p:ph idx="1"/>
          </p:nvPr>
        </p:nvSpPr>
        <p:spPr>
          <a:xfrm>
            <a:off x="900113" y="1341438"/>
            <a:ext cx="7859713" cy="4824413"/>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Selecting an antibody that targets a known protein that is believed to be a member of a larger of proteins or an epitope tag fused to one of the protein complex. </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By targeting this </a:t>
            </a:r>
            <a:r>
              <a:rPr kumimoji="0" lang="en-US" altLang="zh-CN" sz="2400" b="1" i="1"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known</a:t>
            </a: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member, it may become possible to pull the entire protein complex out of solution and thereby identify </a:t>
            </a:r>
            <a:r>
              <a:rPr kumimoji="0" lang="en-US" altLang="zh-CN" sz="2400" b="1" i="1"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unknown</a:t>
            </a: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members of the complex. </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This technique works when the proteins involved in the complex bind to each other tightly </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Tree>
  </p:cSld>
  <p:clrMapOvr>
    <a:masterClrMapping/>
  </p:clrMapOvr>
  <p:transition>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6210" name="Rectangle 2"/>
          <p:cNvSpPr>
            <a:spLocks noGrp="1" noChangeArrowheads="1"/>
          </p:cNvSpPr>
          <p:nvPr>
            <p:ph type="title"/>
          </p:nvPr>
        </p:nvSpPr>
        <p:spPr>
          <a:xfrm>
            <a:off x="1835150" y="274638"/>
            <a:ext cx="6851650" cy="9223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Things should be considered</a:t>
            </a:r>
            <a:endParaRPr kumimoji="0" lang="en-US" altLang="zh-CN" sz="32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06211" name="Rectangle 3"/>
          <p:cNvSpPr>
            <a:spLocks noGrp="1" noChangeArrowheads="1"/>
          </p:cNvSpPr>
          <p:nvPr>
            <p:ph idx="1"/>
          </p:nvPr>
        </p:nvSpPr>
        <p:spPr>
          <a:xfrm>
            <a:off x="1284288" y="1196975"/>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Obtain a suitable antibody</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Palatino-Roman" charset="-122"/>
                <a:cs typeface="Arial" panose="020B0604020202020204" pitchFamily="34" charset="0"/>
              </a:rPr>
              <a:t>The antibody should display specificity for the protein target of interest. </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Palatino-Roman" charset="-122"/>
              <a:cs typeface="Arial" panose="020B0604020202020204" pitchFamily="34" charset="0"/>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Palatino-Roman" charset="-122"/>
                <a:cs typeface="Arial" panose="020B0604020202020204" pitchFamily="34" charset="0"/>
              </a:rPr>
              <a:t>The antibody should be capable of immunoprecipitating both the target protein alone and when it is bound to its complex partners(?1)</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Palatino-Roman" charset="-122"/>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Palatino-Roman" charset="-122"/>
                <a:cs typeface="Arial" panose="020B0604020202020204" pitchFamily="34" charset="0"/>
              </a:rPr>
              <a:t>Antibody exist may complicate analysis and reduce sensitivity for identification of true members of the target protein complex.(?2)</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Palatino-Roman" charset="-122"/>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Palatino-Roman" charset="-122"/>
                <a:cs typeface="Arial" panose="020B0604020202020204" pitchFamily="34" charset="0"/>
              </a:rPr>
              <a:t>Real interaction(?3)</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Palatino-Roman" charset="-122"/>
              <a:cs typeface="Arial" panose="020B0604020202020204" pitchFamily="34" charset="0"/>
            </a:endParaRPr>
          </a:p>
        </p:txBody>
      </p:sp>
    </p:spTree>
  </p:cSld>
  <p:clrMapOvr>
    <a:masterClrMapping/>
  </p:clrMapOvr>
  <p:transition>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9698" name="Rectangle 2"/>
          <p:cNvSpPr>
            <a:spLocks noGrp="1" noChangeArrowheads="1"/>
          </p:cNvSpPr>
          <p:nvPr>
            <p:ph type="title"/>
          </p:nvPr>
        </p:nvSpPr>
        <p:spPr>
          <a:xfrm>
            <a:off x="1835150" y="274638"/>
            <a:ext cx="69850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Require several rounds of precipitation with different antibodies</a:t>
            </a:r>
            <a:endParaRPr kumimoji="0" lang="en-US" altLang="zh-CN" sz="28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69699" name="Rectangle 3"/>
          <p:cNvSpPr>
            <a:spLocks noGrp="1" noChangeArrowheads="1"/>
          </p:cNvSpPr>
          <p:nvPr>
            <p:ph idx="1"/>
          </p:nvPr>
        </p:nvSpPr>
        <p:spPr>
          <a:xfrm>
            <a:off x="827088" y="1700213"/>
            <a:ext cx="7859713" cy="46085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A particular antibody often select a subpopulation of its target protein that has the epitope exposed, failing to identify any proteins in the complex</a:t>
            </a:r>
            <a:endParaRPr kumimoji="0" lang="en-US" altLang="zh-CN" sz="2400" b="0"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The first round of IP often results in the identification of many new proteins that are putative members of the complex. Need to be re-confirm.</a:t>
            </a:r>
            <a:endParaRPr kumimoji="0" lang="en-US" altLang="zh-CN" sz="2400" b="0"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Allow for double-check the result.</a:t>
            </a:r>
            <a:endParaRPr kumimoji="0" lang="en-US" altLang="zh-CN" sz="2400" b="0"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
        <p:nvSpPr>
          <p:cNvPr id="28676" name="Rectangle 4"/>
          <p:cNvSpPr/>
          <p:nvPr/>
        </p:nvSpPr>
        <p:spPr>
          <a:xfrm>
            <a:off x="0" y="0"/>
            <a:ext cx="180975" cy="641350"/>
          </a:xfrm>
          <a:prstGeom prst="rect">
            <a:avLst/>
          </a:prstGeom>
          <a:noFill/>
          <a:ln w="25400">
            <a:noFill/>
          </a:ln>
        </p:spPr>
        <p:txBody>
          <a:bodyPr wrap="none" lIns="90000" tIns="46800" rIns="90000" bIns="46800" anchor="ctr">
            <a:spAutoFit/>
          </a:bodyPr>
          <a:p>
            <a:pPr algn="l"/>
            <a:endParaRPr lang="en-US" altLang="zh-CN" dirty="0">
              <a:latin typeface="Arial" panose="020B0604020202020204" pitchFamily="34" charset="0"/>
              <a:ea typeface="宋体" panose="02010600030101010101" pitchFamily="2" charset="-122"/>
            </a:endParaRPr>
          </a:p>
          <a:p>
            <a:pPr algn="l" eaLnBrk="0" hangingPunct="0"/>
            <a:endParaRPr lang="en-US" altLang="zh-CN" dirty="0">
              <a:latin typeface="Arial" panose="020B0604020202020204" pitchFamily="34" charset="0"/>
              <a:ea typeface="宋体" panose="02010600030101010101" pitchFamily="2" charset="-122"/>
            </a:endParaRPr>
          </a:p>
        </p:txBody>
      </p:sp>
      <p:sp>
        <p:nvSpPr>
          <p:cNvPr id="28677" name="Rectangle 5"/>
          <p:cNvSpPr/>
          <p:nvPr/>
        </p:nvSpPr>
        <p:spPr>
          <a:xfrm>
            <a:off x="0" y="0"/>
            <a:ext cx="180975" cy="641350"/>
          </a:xfrm>
          <a:prstGeom prst="rect">
            <a:avLst/>
          </a:prstGeom>
          <a:noFill/>
          <a:ln w="25400">
            <a:noFill/>
          </a:ln>
        </p:spPr>
        <p:txBody>
          <a:bodyPr wrap="none" lIns="90000" tIns="46800" rIns="90000" bIns="46800" anchor="ctr">
            <a:spAutoFit/>
          </a:bodyPr>
          <a:p>
            <a:pPr algn="l"/>
            <a:endParaRPr lang="en-US" altLang="zh-CN" dirty="0">
              <a:latin typeface="Arial" panose="020B0604020202020204" pitchFamily="34" charset="0"/>
              <a:ea typeface="宋体" panose="02010600030101010101" pitchFamily="2" charset="-122"/>
            </a:endParaRPr>
          </a:p>
          <a:p>
            <a:pPr algn="l" eaLnBrk="0" hangingPunct="0"/>
            <a:endParaRPr lang="en-US" altLang="zh-CN" dirty="0">
              <a:latin typeface="Arial" panose="020B0604020202020204" pitchFamily="34" charset="0"/>
              <a:ea typeface="宋体" panose="02010600030101010101" pitchFamily="2" charset="-122"/>
            </a:endParaRPr>
          </a:p>
        </p:txBody>
      </p:sp>
      <p:sp>
        <p:nvSpPr>
          <p:cNvPr id="28678" name="Rectangle 6"/>
          <p:cNvSpPr/>
          <p:nvPr/>
        </p:nvSpPr>
        <p:spPr>
          <a:xfrm>
            <a:off x="0" y="0"/>
            <a:ext cx="180975" cy="641350"/>
          </a:xfrm>
          <a:prstGeom prst="rect">
            <a:avLst/>
          </a:prstGeom>
          <a:noFill/>
          <a:ln w="25400">
            <a:noFill/>
          </a:ln>
        </p:spPr>
        <p:txBody>
          <a:bodyPr wrap="none" lIns="90000" tIns="46800" rIns="90000" bIns="46800" anchor="ctr">
            <a:spAutoFit/>
          </a:bodyPr>
          <a:p>
            <a:pPr algn="l"/>
            <a:endParaRPr lang="en-US" altLang="zh-CN" dirty="0">
              <a:latin typeface="Arial" panose="020B0604020202020204" pitchFamily="34" charset="0"/>
              <a:ea typeface="宋体" panose="02010600030101010101" pitchFamily="2" charset="-122"/>
            </a:endParaRPr>
          </a:p>
          <a:p>
            <a:pPr algn="l" eaLnBrk="0" hangingPunct="0"/>
            <a:endParaRPr lang="en-US" altLang="zh-CN" dirty="0">
              <a:latin typeface="Arial" panose="020B0604020202020204" pitchFamily="34" charset="0"/>
              <a:ea typeface="宋体" panose="02010600030101010101" pitchFamily="2" charset="-122"/>
            </a:endParaRPr>
          </a:p>
        </p:txBody>
      </p:sp>
    </p:spTree>
  </p:cSld>
  <p:clrMapOvr>
    <a:masterClrMapping/>
  </p:clrMapOvr>
  <p:transition>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Picture 2"/>
          <p:cNvPicPr>
            <a:picLocks noChangeAspect="1"/>
          </p:cNvPicPr>
          <p:nvPr/>
        </p:nvPicPr>
        <p:blipFill>
          <a:blip r:embed="rId1"/>
          <a:stretch>
            <a:fillRect/>
          </a:stretch>
        </p:blipFill>
        <p:spPr>
          <a:xfrm>
            <a:off x="1835150" y="188913"/>
            <a:ext cx="6723063" cy="6092825"/>
          </a:xfrm>
          <a:prstGeom prst="rect">
            <a:avLst/>
          </a:prstGeom>
          <a:noFill/>
          <a:ln w="12700">
            <a:noFill/>
          </a:ln>
        </p:spPr>
      </p:pic>
    </p:spTree>
  </p:cSld>
  <p:clrMapOvr>
    <a:masterClrMapping/>
  </p:clrMapOvr>
  <p:transition>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1746"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DNA-protein interaction</a:t>
            </a:r>
            <a:endParaRPr kumimoji="0" lang="en-US" altLang="zh-CN" sz="36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671747" name="Rectangle 3"/>
          <p:cNvSpPr>
            <a:spLocks noGrp="1" noChangeArrowheads="1"/>
          </p:cNvSpPr>
          <p:nvPr>
            <p:ph idx="1"/>
          </p:nvPr>
        </p:nvSpPr>
        <p:spPr>
          <a:xfrm>
            <a:off x="179388" y="1844675"/>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Bait approach to identify DNA-interacting proteins</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gel shift and supershift </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ChIP</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30724" name="Picture 5"/>
          <p:cNvPicPr>
            <a:picLocks noChangeAspect="1"/>
          </p:cNvPicPr>
          <p:nvPr/>
        </p:nvPicPr>
        <p:blipFill>
          <a:blip r:embed="rId1"/>
          <a:stretch>
            <a:fillRect/>
          </a:stretch>
        </p:blipFill>
        <p:spPr>
          <a:xfrm>
            <a:off x="4654550" y="2565400"/>
            <a:ext cx="4489450" cy="3633788"/>
          </a:xfrm>
          <a:prstGeom prst="rect">
            <a:avLst/>
          </a:prstGeom>
          <a:noFill/>
          <a:ln w="12700">
            <a:noFill/>
          </a:ln>
        </p:spPr>
      </p:pic>
    </p:spTree>
  </p:cSld>
  <p:clrMapOvr>
    <a:masterClrMapping/>
  </p:clrMapOvr>
  <p:transition>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Picture 2"/>
          <p:cNvPicPr>
            <a:picLocks noChangeAspect="1"/>
          </p:cNvPicPr>
          <p:nvPr/>
        </p:nvPicPr>
        <p:blipFill>
          <a:blip r:embed="rId1"/>
          <a:stretch>
            <a:fillRect/>
          </a:stretch>
        </p:blipFill>
        <p:spPr>
          <a:xfrm>
            <a:off x="179388" y="0"/>
            <a:ext cx="8810625" cy="6858000"/>
          </a:xfrm>
          <a:prstGeom prst="rect">
            <a:avLst/>
          </a:prstGeom>
          <a:noFill/>
          <a:ln w="9525">
            <a:noFill/>
          </a:ln>
        </p:spPr>
      </p:pic>
    </p:spTree>
  </p:cSld>
  <p:clrMapOvr>
    <a:masterClrMapping/>
  </p:clrMapOvr>
  <p:transition>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2"/>
          <p:cNvPicPr>
            <a:picLocks noChangeAspect="1"/>
          </p:cNvPicPr>
          <p:nvPr/>
        </p:nvPicPr>
        <p:blipFill>
          <a:blip r:embed="rId1"/>
          <a:stretch>
            <a:fillRect/>
          </a:stretch>
        </p:blipFill>
        <p:spPr>
          <a:xfrm>
            <a:off x="1835150" y="765175"/>
            <a:ext cx="6480175" cy="5538788"/>
          </a:xfrm>
          <a:prstGeom prst="rect">
            <a:avLst/>
          </a:prstGeom>
          <a:noFill/>
          <a:ln w="12700">
            <a:noFill/>
          </a:ln>
        </p:spPr>
      </p:pic>
      <p:sp>
        <p:nvSpPr>
          <p:cNvPr id="31747" name="Text Box 3"/>
          <p:cNvSpPr txBox="1"/>
          <p:nvPr/>
        </p:nvSpPr>
        <p:spPr>
          <a:xfrm>
            <a:off x="1388110" y="152400"/>
            <a:ext cx="7784465" cy="460375"/>
          </a:xfrm>
          <a:prstGeom prst="rect">
            <a:avLst/>
          </a:prstGeom>
          <a:noFill/>
          <a:ln w="12700">
            <a:noFill/>
          </a:ln>
        </p:spPr>
        <p:txBody>
          <a:bodyPr wrap="none">
            <a:spAutoFit/>
          </a:bodyPr>
          <a:p>
            <a:pPr algn="l"/>
            <a:r>
              <a:rPr lang="en-US" altLang="zh-CN" sz="2400" b="1" dirty="0">
                <a:solidFill>
                  <a:srgbClr val="FF0000"/>
                </a:solidFill>
                <a:ea typeface="宋体" panose="02010600030101010101" pitchFamily="2" charset="-122"/>
              </a:rPr>
              <a:t>DNA-multi protein interaction----gel shift &amp;supershift</a:t>
            </a:r>
            <a:r>
              <a:rPr lang="en-US" altLang="zh-CN" sz="2400" b="1" dirty="0">
                <a:ea typeface="宋体" panose="02010600030101010101" pitchFamily="2" charset="-122"/>
              </a:rPr>
              <a:t> </a:t>
            </a:r>
            <a:endParaRPr lang="en-US" altLang="zh-CN" sz="2400" b="1" dirty="0">
              <a:ea typeface="宋体" panose="02010600030101010101" pitchFamily="2" charset="-122"/>
            </a:endParaRPr>
          </a:p>
        </p:txBody>
      </p:sp>
    </p:spTree>
  </p:cSld>
  <p:clrMapOvr>
    <a:masterClrMapping/>
  </p:clrMapOvr>
  <p:transition>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2770" name="Rectangle 2"/>
          <p:cNvSpPr>
            <a:spLocks noGrp="1" noChangeArrowheads="1"/>
          </p:cNvSpPr>
          <p:nvPr>
            <p:ph type="title"/>
          </p:nvPr>
        </p:nvSpPr>
        <p:spPr>
          <a:xfrm>
            <a:off x="1835150" y="0"/>
            <a:ext cx="7129463" cy="1143000"/>
          </a:xfrm>
        </p:spPr>
        <p:txBody>
          <a:bodyPr vert="horz" wrap="square" lIns="91440" tIns="45720" rIns="91440" bIns="45720" numCol="1" anchor="ctr" anchorCtr="0" compatLnSpc="1">
            <a:norm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Chromatin immunoprecipitation (ChIP)</a:t>
            </a:r>
            <a:endParaRPr kumimoji="0" lang="en-US" altLang="zh-CN" sz="28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72771"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zh-CN" sz="40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32772" name="Picture 5" descr="5989"/>
          <p:cNvPicPr>
            <a:picLocks noChangeAspect="1"/>
          </p:cNvPicPr>
          <p:nvPr/>
        </p:nvPicPr>
        <p:blipFill>
          <a:blip r:embed="rId1"/>
          <a:stretch>
            <a:fillRect/>
          </a:stretch>
        </p:blipFill>
        <p:spPr>
          <a:xfrm>
            <a:off x="5508625" y="3284538"/>
            <a:ext cx="3333750" cy="3133725"/>
          </a:xfrm>
          <a:prstGeom prst="rect">
            <a:avLst/>
          </a:prstGeom>
          <a:noFill/>
          <a:ln w="9525">
            <a:noFill/>
          </a:ln>
        </p:spPr>
      </p:pic>
      <p:pic>
        <p:nvPicPr>
          <p:cNvPr id="32773" name="Picture 7" descr="6641MA"/>
          <p:cNvPicPr>
            <a:picLocks noChangeAspect="1"/>
          </p:cNvPicPr>
          <p:nvPr/>
        </p:nvPicPr>
        <p:blipFill>
          <a:blip r:embed="rId2"/>
          <a:stretch>
            <a:fillRect/>
          </a:stretch>
        </p:blipFill>
        <p:spPr>
          <a:xfrm>
            <a:off x="1187450" y="1484313"/>
            <a:ext cx="4325938" cy="4813300"/>
          </a:xfrm>
          <a:prstGeom prst="rect">
            <a:avLst/>
          </a:prstGeom>
          <a:noFill/>
          <a:ln w="9525">
            <a:noFill/>
          </a:ln>
        </p:spPr>
      </p:pic>
    </p:spTree>
  </p:cSld>
  <p:clrMapOvr>
    <a:masterClrMapping/>
  </p:clrMapOvr>
  <p:transition>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8498" name="Rectangle 2"/>
          <p:cNvSpPr>
            <a:spLocks noGrp="1" noChangeArrowheads="1"/>
          </p:cNvSpPr>
          <p:nvPr>
            <p:ph type="title"/>
          </p:nvPr>
        </p:nvSpPr>
        <p:spPr>
          <a:xfrm>
            <a:off x="1835150" y="0"/>
            <a:ext cx="7129463" cy="6096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rgbClr val="FF0000"/>
                </a:solidFill>
                <a:effectLst>
                  <a:outerShdw blurRad="38100" dist="38100" dir="2700000" algn="tl">
                    <a:srgbClr val="C0C0C0"/>
                  </a:outerShdw>
                </a:effectLst>
                <a:uLnTx/>
                <a:uFillTx/>
                <a:ea typeface="+mj-ea"/>
                <a:cs typeface="Arial" panose="020B0604020202020204" pitchFamily="34" charset="0"/>
              </a:rPr>
              <a:t>4  Protein Affinity Chromatography</a:t>
            </a:r>
            <a:endParaRPr kumimoji="0" lang="en-US" altLang="zh-CN" sz="3200" b="1" i="0" u="none" strike="noStrike" kern="0" cap="none" spc="0" normalizeH="0" baseline="0" noProof="0" smtClean="0">
              <a:ln>
                <a:noFill/>
              </a:ln>
              <a:solidFill>
                <a:srgbClr val="FF0000"/>
              </a:solidFill>
              <a:effectLst>
                <a:outerShdw blurRad="38100" dist="38100" dir="2700000" algn="tl">
                  <a:srgbClr val="C0C0C0"/>
                </a:outerShdw>
              </a:effectLst>
              <a:uLnTx/>
              <a:uFillTx/>
              <a:ea typeface="+mj-ea"/>
              <a:cs typeface="Arial" panose="020B0604020202020204" pitchFamily="34" charset="0"/>
            </a:endParaRPr>
          </a:p>
        </p:txBody>
      </p:sp>
      <p:pic>
        <p:nvPicPr>
          <p:cNvPr id="618499" name="Picture 3"/>
          <p:cNvPicPr>
            <a:picLocks noChangeAspect="1"/>
          </p:cNvPicPr>
          <p:nvPr/>
        </p:nvPicPr>
        <p:blipFill>
          <a:blip r:embed="rId1"/>
          <a:stretch>
            <a:fillRect/>
          </a:stretch>
        </p:blipFill>
        <p:spPr>
          <a:xfrm>
            <a:off x="4551363" y="1268413"/>
            <a:ext cx="4592637" cy="4608512"/>
          </a:xfrm>
          <a:prstGeom prst="rect">
            <a:avLst/>
          </a:prstGeom>
          <a:noFill/>
          <a:ln w="9525">
            <a:noFill/>
          </a:ln>
        </p:spPr>
      </p:pic>
      <p:pic>
        <p:nvPicPr>
          <p:cNvPr id="33796" name="Picture 4"/>
          <p:cNvPicPr>
            <a:picLocks noChangeAspect="1"/>
          </p:cNvPicPr>
          <p:nvPr>
            <p:ph idx="1"/>
          </p:nvPr>
        </p:nvPicPr>
        <p:blipFill>
          <a:blip r:embed="rId2"/>
          <a:srcRect/>
          <a:stretch>
            <a:fillRect/>
          </a:stretch>
        </p:blipFill>
        <p:spPr>
          <a:xfrm>
            <a:off x="250825" y="1700213"/>
            <a:ext cx="4572000" cy="4724400"/>
          </a:xfr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18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0546" name="Rectangle 2"/>
          <p:cNvSpPr>
            <a:spLocks noGrp="1" noChangeArrowheads="1"/>
          </p:cNvSpPr>
          <p:nvPr>
            <p:ph type="title"/>
          </p:nvPr>
        </p:nvSpPr>
        <p:spPr>
          <a:xfrm>
            <a:off x="1835150" y="274638"/>
            <a:ext cx="6851650" cy="6858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One-step affinity purification</a:t>
            </a:r>
            <a:endParaRPr kumimoji="0" lang="en-US" altLang="zh-CN" sz="38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endParaRPr>
          </a:p>
        </p:txBody>
      </p:sp>
      <p:pic>
        <p:nvPicPr>
          <p:cNvPr id="34819" name="Picture 3"/>
          <p:cNvPicPr>
            <a:picLocks noChangeAspect="1"/>
          </p:cNvPicPr>
          <p:nvPr/>
        </p:nvPicPr>
        <p:blipFill>
          <a:blip r:embed="rId1"/>
          <a:stretch>
            <a:fillRect/>
          </a:stretch>
        </p:blipFill>
        <p:spPr>
          <a:xfrm>
            <a:off x="1524000" y="1482725"/>
            <a:ext cx="5784850" cy="4111625"/>
          </a:xfrm>
          <a:prstGeom prst="rect">
            <a:avLst/>
          </a:prstGeom>
          <a:noFill/>
          <a:ln w="9525">
            <a:noFill/>
          </a:ln>
        </p:spPr>
      </p:pic>
    </p:spTree>
  </p:cSld>
  <p:clrMapOvr>
    <a:masterClrMapping/>
  </p:clrMapOvr>
  <p:transition>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4818" name="Rectangle 2"/>
          <p:cNvSpPr>
            <a:spLocks noGrp="1" noChangeArrowheads="1"/>
          </p:cNvSpPr>
          <p:nvPr>
            <p:ph type="title"/>
          </p:nvPr>
        </p:nvSpPr>
        <p:spPr>
          <a:xfrm>
            <a:off x="1546225" y="271780"/>
            <a:ext cx="6969125" cy="77279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9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Tandem Affinity Purification (TAP)</a:t>
            </a:r>
            <a:endParaRPr kumimoji="0" lang="en-US" altLang="zh-CN" sz="29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74819" name="Rectangle 3"/>
          <p:cNvSpPr>
            <a:spLocks noGrp="1" noChangeArrowheads="1"/>
          </p:cNvSpPr>
          <p:nvPr>
            <p:ph idx="1"/>
          </p:nvPr>
        </p:nvSpPr>
        <p:spPr>
          <a:xfrm>
            <a:off x="827088" y="1773238"/>
            <a:ext cx="4249738" cy="48244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A technique for studying protein-protein interactions. </a:t>
            </a:r>
            <a:endPar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It involves creating a fusion protein with a designed piece, the TAP tag, on the end. </a:t>
            </a:r>
            <a:endPar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The protein of interest with the TAP tag first binds to beads coated with </a:t>
            </a:r>
            <a:r>
              <a:rPr kumimoji="0" lang="en-US" altLang="zh-CN" sz="1800" b="1" i="0" u="none" strike="noStrike" kern="0" cap="none" spc="0" normalizeH="0" baseline="0" noProof="0" dirty="0" err="1" smtClean="0">
                <a:ln>
                  <a:noFill/>
                </a:ln>
                <a:solidFill>
                  <a:schemeClr val="tx1"/>
                </a:solidFill>
                <a:effectLst>
                  <a:outerShdw blurRad="38100" dist="38100" dir="2700000" algn="tl">
                    <a:srgbClr val="C0C0C0"/>
                  </a:outerShdw>
                </a:effectLst>
                <a:uLnTx/>
                <a:uFillTx/>
                <a:ea typeface="+mn-ea"/>
                <a:cs typeface="Arial" panose="020B0604020202020204" pitchFamily="34" charset="0"/>
              </a:rPr>
              <a:t>IgG</a:t>
            </a:r>
            <a:r>
              <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the TAP tag is then broken apart by an enzyme, and finally a different part of the TAP tag binds reversibly to beads of a different type. </a:t>
            </a:r>
            <a:endPar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After the protein of interest has been washed through two affinity columns, it can be examined for binding partners. </a:t>
            </a:r>
            <a:endParaRPr kumimoji="0" lang="en-US" altLang="zh-CN" sz="1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pic>
        <p:nvPicPr>
          <p:cNvPr id="35844" name="Picture 4" descr="59732642438751233"/>
          <p:cNvPicPr>
            <a:picLocks noChangeAspect="1"/>
          </p:cNvPicPr>
          <p:nvPr/>
        </p:nvPicPr>
        <p:blipFill>
          <a:blip r:embed="rId1"/>
          <a:stretch>
            <a:fillRect/>
          </a:stretch>
        </p:blipFill>
        <p:spPr>
          <a:xfrm>
            <a:off x="5435600" y="1773238"/>
            <a:ext cx="3333750" cy="3933825"/>
          </a:xfrm>
          <a:prstGeom prst="rect">
            <a:avLst/>
          </a:prstGeom>
          <a:noFill/>
          <a:ln w="9525">
            <a:noFill/>
          </a:ln>
        </p:spPr>
      </p:pic>
    </p:spTree>
  </p:cSld>
  <p:clrMapOvr>
    <a:masterClrMapping/>
  </p:clrMapOvr>
  <p:transition>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2594" name="Rectangle 2"/>
          <p:cNvSpPr>
            <a:spLocks noGrp="1" noChangeArrowheads="1"/>
          </p:cNvSpPr>
          <p:nvPr>
            <p:ph type="title"/>
          </p:nvPr>
        </p:nvSpPr>
        <p:spPr>
          <a:xfrm>
            <a:off x="1763713" y="304800"/>
            <a:ext cx="7151688" cy="963613"/>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Tandem Affinity Purification (TAP) </a:t>
            </a:r>
            <a:br>
              <a:rPr kumimoji="0" lang="en-US" altLang="zh-CN" sz="32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br>
            <a:r>
              <a:rPr kumimoji="0" lang="en-US" altLang="zh-CN" sz="32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         </a:t>
            </a:r>
            <a:r>
              <a:rPr kumimoji="0" lang="en-US" altLang="zh-CN" sz="24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--Two-step affinity purification</a:t>
            </a:r>
            <a:endParaRPr kumimoji="0" lang="en-US" altLang="zh-CN" sz="24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22595" name="Text Box 3"/>
          <p:cNvSpPr txBox="1"/>
          <p:nvPr/>
        </p:nvSpPr>
        <p:spPr>
          <a:xfrm>
            <a:off x="533400" y="1720850"/>
            <a:ext cx="7999413" cy="4227195"/>
          </a:xfrm>
          <a:prstGeom prst="rect">
            <a:avLst/>
          </a:prstGeom>
          <a:noFill/>
          <a:ln w="12700">
            <a:noFill/>
          </a:ln>
        </p:spPr>
        <p:txBody>
          <a:bodyPr>
            <a:spAutoFit/>
          </a:bodyPr>
          <a:p>
            <a:pPr marL="342900" indent="-342900" algn="l">
              <a:spcBef>
                <a:spcPct val="20000"/>
              </a:spcBef>
              <a:buClr>
                <a:schemeClr val="tx2"/>
              </a:buClr>
              <a:buChar char="•"/>
            </a:pPr>
            <a:r>
              <a:rPr lang="en-US" altLang="zh-CN" sz="2400" dirty="0">
                <a:latin typeface="Arial" panose="020B0604020202020204" pitchFamily="34" charset="0"/>
                <a:ea typeface="宋体" panose="02010600030101010101" pitchFamily="2" charset="-122"/>
              </a:rPr>
              <a:t>Uses 2 consecutive purification steps (2 tags) along with a protease cleavage site to yield intact complexes under so-called native conditions</a:t>
            </a:r>
            <a:endParaRPr lang="en-US" altLang="zh-CN" sz="2400" dirty="0">
              <a:latin typeface="Arial" panose="020B0604020202020204" pitchFamily="34" charset="0"/>
              <a:ea typeface="宋体" panose="02010600030101010101" pitchFamily="2" charset="-122"/>
            </a:endParaRPr>
          </a:p>
          <a:p>
            <a:pPr marL="342900" indent="-342900" algn="l">
              <a:spcBef>
                <a:spcPct val="20000"/>
              </a:spcBef>
              <a:buClr>
                <a:schemeClr val="tx2"/>
              </a:buClr>
              <a:buChar char="•"/>
            </a:pPr>
            <a:endParaRPr lang="en-US" altLang="zh-CN" sz="2400" dirty="0">
              <a:latin typeface="Arial" panose="020B0604020202020204" pitchFamily="34" charset="0"/>
              <a:ea typeface="宋体" panose="02010600030101010101" pitchFamily="2" charset="-122"/>
            </a:endParaRPr>
          </a:p>
          <a:p>
            <a:pPr marL="342900" indent="-342900" algn="l">
              <a:spcBef>
                <a:spcPct val="20000"/>
              </a:spcBef>
              <a:buClr>
                <a:schemeClr val="tx2"/>
              </a:buClr>
              <a:buChar char="•"/>
            </a:pPr>
            <a:r>
              <a:rPr lang="en-US" altLang="zh-CN" sz="2400" dirty="0">
                <a:latin typeface="Arial" panose="020B0604020202020204" pitchFamily="34" charset="0"/>
                <a:ea typeface="宋体" panose="02010600030101010101" pitchFamily="2" charset="-122"/>
              </a:rPr>
              <a:t>Uses two tags, and sequential purifications to enhance specificity</a:t>
            </a:r>
            <a:endParaRPr lang="en-US" altLang="zh-CN" sz="2400" dirty="0">
              <a:latin typeface="Arial" panose="020B0604020202020204" pitchFamily="34" charset="0"/>
              <a:ea typeface="宋体" panose="02010600030101010101" pitchFamily="2" charset="-122"/>
            </a:endParaRPr>
          </a:p>
          <a:p>
            <a:pPr marL="342900" indent="-342900" algn="l">
              <a:spcBef>
                <a:spcPct val="20000"/>
              </a:spcBef>
              <a:buClr>
                <a:schemeClr val="tx2"/>
              </a:buClr>
              <a:buChar char="•"/>
            </a:pPr>
            <a:endParaRPr lang="en-US" altLang="zh-CN" sz="2400" dirty="0">
              <a:latin typeface="Arial" panose="020B0604020202020204" pitchFamily="34" charset="0"/>
              <a:ea typeface="宋体" panose="02010600030101010101" pitchFamily="2" charset="-122"/>
            </a:endParaRPr>
          </a:p>
          <a:p>
            <a:pPr marL="342900" indent="-342900" algn="l">
              <a:spcBef>
                <a:spcPct val="20000"/>
              </a:spcBef>
              <a:buClr>
                <a:schemeClr val="tx2"/>
              </a:buClr>
              <a:buChar char="•"/>
            </a:pPr>
            <a:r>
              <a:rPr lang="en-US" altLang="zh-CN" sz="2400" dirty="0">
                <a:latin typeface="Arial" panose="020B0604020202020204" pitchFamily="34" charset="0"/>
                <a:ea typeface="宋体" panose="02010600030101010101" pitchFamily="2" charset="-122"/>
              </a:rPr>
              <a:t>Complexes are often studied by mass spectroscopy methods</a:t>
            </a:r>
            <a:endParaRPr lang="en-US" altLang="zh-CN" sz="2800" dirty="0">
              <a:latin typeface="Arial" panose="020B0604020202020204" pitchFamily="34" charset="0"/>
              <a:ea typeface="宋体" panose="02010600030101010101" pitchFamily="2" charset="-122"/>
            </a:endParaRPr>
          </a:p>
          <a:p>
            <a:pPr marL="342900" indent="-342900" algn="l">
              <a:spcBef>
                <a:spcPct val="20000"/>
              </a:spcBef>
              <a:buClr>
                <a:schemeClr val="tx2"/>
              </a:buClr>
              <a:buChar char="•"/>
            </a:pPr>
            <a:endParaRPr lang="en-US" altLang="zh-CN" sz="2800" dirty="0">
              <a:latin typeface="Times New Roman" panose="02020603050405020304" pitchFamily="18" charset="0"/>
              <a:ea typeface="宋体" panose="02010600030101010101" pitchFamily="2"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2595">
                                            <p:txEl>
                                              <p:charRg st="0" end="14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22595">
                                            <p:txEl>
                                              <p:charRg st="144" end="2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22595">
                                            <p:txEl>
                                              <p:charRg st="212" end="26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42" name="Rectangle 2"/>
          <p:cNvSpPr>
            <a:spLocks noGrp="1" noChangeArrowheads="1"/>
          </p:cNvSpPr>
          <p:nvPr>
            <p:ph type="title"/>
          </p:nvPr>
        </p:nvSpPr>
        <p:spPr>
          <a:xfrm>
            <a:off x="1835150" y="274638"/>
            <a:ext cx="6851650" cy="3841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2900" b="1"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rPr>
              <a:t>Tandem Affinity Purification-Mass</a:t>
            </a:r>
            <a:endParaRPr kumimoji="0" lang="en-US" altLang="zh-CN" sz="2900" b="1"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endParaRPr>
          </a:p>
        </p:txBody>
      </p:sp>
      <p:sp>
        <p:nvSpPr>
          <p:cNvPr id="624643" name="Rectangle 3"/>
          <p:cNvSpPr>
            <a:spLocks noGrp="1" noChangeArrowheads="1"/>
          </p:cNvSpPr>
          <p:nvPr>
            <p:ph idx="1"/>
          </p:nvPr>
        </p:nvSpPr>
        <p:spPr>
          <a:xfrm>
            <a:off x="755650" y="1163955"/>
            <a:ext cx="7772400" cy="1473200"/>
          </a:xfrm>
        </p:spPr>
        <p:txBody>
          <a:bodyPr vert="horz" wrap="square" lIns="91440" tIns="45720" rIns="91440" bIns="45720" numCol="1" anchor="t" anchorCtr="0" compatLnSpc="1">
            <a:normAutofit fontScale="90000"/>
          </a:bodyPr>
          <a:lstStyle/>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Specificity is the major challenge in pull-down assays.</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Specificity may be enhanced using sequential tag-captures and specific elutions</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pic>
        <p:nvPicPr>
          <p:cNvPr id="624644" name="Picture 4"/>
          <p:cNvPicPr>
            <a:picLocks noChangeAspect="1"/>
          </p:cNvPicPr>
          <p:nvPr/>
        </p:nvPicPr>
        <p:blipFill>
          <a:blip r:embed="rId1"/>
          <a:stretch>
            <a:fillRect/>
          </a:stretch>
        </p:blipFill>
        <p:spPr>
          <a:xfrm>
            <a:off x="3203575" y="3141663"/>
            <a:ext cx="4608513" cy="1951037"/>
          </a:xfrm>
          <a:prstGeom prst="rect">
            <a:avLst/>
          </a:prstGeom>
          <a:noFill/>
          <a:ln w="9525">
            <a:noFill/>
          </a:ln>
        </p:spPr>
      </p:pic>
      <p:sp>
        <p:nvSpPr>
          <p:cNvPr id="624645" name="Rectangle 5"/>
          <p:cNvSpPr/>
          <p:nvPr/>
        </p:nvSpPr>
        <p:spPr>
          <a:xfrm>
            <a:off x="838200" y="5013325"/>
            <a:ext cx="8305800" cy="829945"/>
          </a:xfrm>
          <a:prstGeom prst="rect">
            <a:avLst/>
          </a:prstGeom>
          <a:noFill/>
          <a:ln w="9525">
            <a:noFill/>
          </a:ln>
        </p:spPr>
        <p:txBody>
          <a:bodyPr>
            <a:spAutoFit/>
          </a:bodyPr>
          <a:p>
            <a:pPr algn="l" eaLnBrk="0" hangingPunct="0">
              <a:spcBef>
                <a:spcPct val="20000"/>
              </a:spcBef>
              <a:buChar char="•"/>
            </a:pPr>
            <a:r>
              <a:rPr lang="en-US" altLang="zh-CN" sz="2400" b="1" kern="0" noProof="0" smtClean="0">
                <a:ln>
                  <a:noFill/>
                </a:ln>
                <a:effectLst>
                  <a:outerShdw blurRad="38100" dist="38100" dir="2700000" algn="tl">
                    <a:srgbClr val="C0C0C0"/>
                  </a:outerShdw>
                </a:effectLst>
                <a:uLnTx/>
                <a:uFillTx/>
                <a:ea typeface="+mn-ea"/>
              </a:rPr>
              <a:t>In the first round, protein complexes are captured via the first affinity tag (e.g.</a:t>
            </a:r>
            <a:r>
              <a:rPr lang="en-US" altLang="zh-CN" sz="2400" b="1" dirty="0">
                <a:ea typeface="宋体" panose="02010600030101010101" pitchFamily="2" charset="-122"/>
              </a:rPr>
              <a:t>, </a:t>
            </a:r>
            <a:r>
              <a:rPr lang="en-US" altLang="zh-CN" sz="2200" b="1" dirty="0">
                <a:solidFill>
                  <a:schemeClr val="hlink"/>
                </a:solidFill>
                <a:ea typeface="宋体" panose="02010600030101010101" pitchFamily="2" charset="-122"/>
              </a:rPr>
              <a:t>protein A</a:t>
            </a:r>
            <a:r>
              <a:rPr lang="en-US" altLang="zh-CN" sz="2200" b="1" dirty="0">
                <a:ea typeface="宋体" panose="02010600030101010101" pitchFamily="2" charset="-122"/>
              </a:rPr>
              <a:t> and </a:t>
            </a:r>
            <a:r>
              <a:rPr lang="en-US" altLang="zh-CN" sz="2200" b="1" dirty="0">
                <a:solidFill>
                  <a:schemeClr val="hlink"/>
                </a:solidFill>
                <a:ea typeface="宋体" panose="02010600030101010101" pitchFamily="2" charset="-122"/>
              </a:rPr>
              <a:t>IgG Sepharose</a:t>
            </a:r>
            <a:r>
              <a:rPr lang="en-US" altLang="zh-CN" sz="2200" b="1" dirty="0">
                <a:ea typeface="宋体" panose="02010600030101010101" pitchFamily="2" charset="-122"/>
              </a:rPr>
              <a:t>).</a:t>
            </a:r>
            <a:endParaRPr lang="en-US" altLang="zh-CN" sz="2200" b="1" dirty="0">
              <a:ea typeface="宋体" panose="02010600030101010101" pitchFamily="2"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43">
                                            <p:txEl>
                                              <p:charRg st="0" end="5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43">
                                            <p:txEl>
                                              <p:charRg st="56" end="13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24645"/>
                                        </p:tgtEl>
                                        <p:attrNameLst>
                                          <p:attrName>style.visibility</p:attrName>
                                        </p:attrNameLst>
                                      </p:cBhvr>
                                      <p:to>
                                        <p:strVal val="visible"/>
                                      </p:to>
                                    </p:set>
                                    <p:animEffect transition="in" filter="blinds(horizontal)">
                                      <p:cBhvr>
                                        <p:cTn id="19" dur="500"/>
                                        <p:tgtEl>
                                          <p:spTgt spid="62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3" grpId="0" build="p"/>
      <p:bldP spid="6246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6691" name="Rectangle 3"/>
          <p:cNvSpPr>
            <a:spLocks noGrp="1" noChangeArrowheads="1"/>
          </p:cNvSpPr>
          <p:nvPr>
            <p:ph idx="1"/>
          </p:nvPr>
        </p:nvSpPr>
        <p:spPr>
          <a:xfrm>
            <a:off x="1476375" y="260350"/>
            <a:ext cx="7267575" cy="101123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These first-round captures are eluted by cleavage of </a:t>
            </a:r>
            <a:r>
              <a:rPr kumimoji="0" lang="en-US" altLang="zh-CN" sz="2800" b="1" i="0" u="none" strike="noStrike" kern="0" cap="none" spc="0" normalizeH="0" baseline="0" noProof="0" smtClean="0">
                <a:ln>
                  <a:noFill/>
                </a:ln>
                <a:solidFill>
                  <a:srgbClr val="FF0000"/>
                </a:solidFill>
                <a:effectLst>
                  <a:outerShdw blurRad="38100" dist="38100" dir="2700000" algn="tl">
                    <a:srgbClr val="C0C0C0"/>
                  </a:outerShdw>
                </a:effectLst>
                <a:uLnTx/>
                <a:uFillTx/>
                <a:ea typeface="+mn-ea"/>
                <a:cs typeface="Arial" panose="020B0604020202020204" pitchFamily="34" charset="0"/>
              </a:rPr>
              <a:t>a specific protease tag</a:t>
            </a:r>
            <a:endParaRPr kumimoji="0" lang="en-US" altLang="zh-CN" sz="2800" b="1" i="0" u="none" strike="noStrike" kern="0" cap="none" spc="0" normalizeH="0" baseline="0" noProof="0" smtClean="0">
              <a:ln>
                <a:noFill/>
              </a:ln>
              <a:solidFill>
                <a:srgbClr val="FF0000"/>
              </a:solidFill>
              <a:effectLst>
                <a:outerShdw blurRad="38100" dist="38100" dir="2700000" algn="tl">
                  <a:srgbClr val="C0C0C0"/>
                </a:outerShdw>
              </a:effectLst>
              <a:uLnTx/>
              <a:uFillTx/>
              <a:ea typeface="+mn-ea"/>
              <a:cs typeface="Arial" panose="020B0604020202020204" pitchFamily="34" charset="0"/>
            </a:endParaRPr>
          </a:p>
        </p:txBody>
      </p:sp>
      <p:grpSp>
        <p:nvGrpSpPr>
          <p:cNvPr id="2" name="Group 4"/>
          <p:cNvGrpSpPr/>
          <p:nvPr/>
        </p:nvGrpSpPr>
        <p:grpSpPr>
          <a:xfrm>
            <a:off x="1692275" y="1557338"/>
            <a:ext cx="5618163" cy="2136775"/>
            <a:chOff x="748" y="2024"/>
            <a:chExt cx="3539" cy="1346"/>
          </a:xfrm>
        </p:grpSpPr>
        <p:pic>
          <p:nvPicPr>
            <p:cNvPr id="38920" name="Picture 5"/>
            <p:cNvPicPr>
              <a:picLocks noChangeAspect="1"/>
            </p:cNvPicPr>
            <p:nvPr/>
          </p:nvPicPr>
          <p:blipFill>
            <a:blip r:embed="rId1"/>
            <a:stretch>
              <a:fillRect/>
            </a:stretch>
          </p:blipFill>
          <p:spPr>
            <a:xfrm>
              <a:off x="748" y="2205"/>
              <a:ext cx="759" cy="1165"/>
            </a:xfrm>
            <a:prstGeom prst="rect">
              <a:avLst/>
            </a:prstGeom>
            <a:noFill/>
            <a:ln w="9525">
              <a:noFill/>
            </a:ln>
          </p:spPr>
        </p:pic>
        <p:pic>
          <p:nvPicPr>
            <p:cNvPr id="38921" name="Picture 6"/>
            <p:cNvPicPr>
              <a:picLocks noChangeAspect="1"/>
            </p:cNvPicPr>
            <p:nvPr/>
          </p:nvPicPr>
          <p:blipFill>
            <a:blip r:embed="rId2"/>
            <a:stretch>
              <a:fillRect/>
            </a:stretch>
          </p:blipFill>
          <p:spPr>
            <a:xfrm>
              <a:off x="1429" y="2024"/>
              <a:ext cx="2858" cy="909"/>
            </a:xfrm>
            <a:prstGeom prst="rect">
              <a:avLst/>
            </a:prstGeom>
            <a:noFill/>
            <a:ln w="9525">
              <a:noFill/>
            </a:ln>
          </p:spPr>
        </p:pic>
      </p:grpSp>
      <p:sp>
        <p:nvSpPr>
          <p:cNvPr id="626695" name="Rectangle 7"/>
          <p:cNvSpPr>
            <a:spLocks noChangeArrowheads="1"/>
          </p:cNvSpPr>
          <p:nvPr/>
        </p:nvSpPr>
        <p:spPr bwMode="auto">
          <a:xfrm>
            <a:off x="611188" y="3789363"/>
            <a:ext cx="8532813" cy="822325"/>
          </a:xfrm>
          <a:prstGeom prst="rect">
            <a:avLst/>
          </a:prstGeom>
          <a:noFill/>
          <a:ln w="12700">
            <a:noFill/>
            <a:miter lim="800000"/>
            <a:headEnd type="none" w="sm" len="sm"/>
            <a:tailEnd type="none" w="sm" len="sm"/>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rPr>
              <a:t>Complexes are recaptured via the second tag (e.g., Calmodulin Binding Domain and Calmodulin-Sepharose).</a:t>
            </a:r>
            <a:endParaRPr kumimoji="0" lang="en-US" altLang="zh-CN" sz="24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grpSp>
        <p:nvGrpSpPr>
          <p:cNvPr id="3" name="Group 8"/>
          <p:cNvGrpSpPr/>
          <p:nvPr/>
        </p:nvGrpSpPr>
        <p:grpSpPr>
          <a:xfrm>
            <a:off x="2555875" y="4724400"/>
            <a:ext cx="4968875" cy="2017713"/>
            <a:chOff x="1610" y="2976"/>
            <a:chExt cx="3130" cy="1271"/>
          </a:xfrm>
        </p:grpSpPr>
        <p:pic>
          <p:nvPicPr>
            <p:cNvPr id="38918" name="Picture 9"/>
            <p:cNvPicPr>
              <a:picLocks noChangeAspect="1"/>
            </p:cNvPicPr>
            <p:nvPr/>
          </p:nvPicPr>
          <p:blipFill>
            <a:blip r:embed="rId3"/>
            <a:stretch>
              <a:fillRect/>
            </a:stretch>
          </p:blipFill>
          <p:spPr>
            <a:xfrm>
              <a:off x="1610" y="2976"/>
              <a:ext cx="3130" cy="996"/>
            </a:xfrm>
            <a:prstGeom prst="rect">
              <a:avLst/>
            </a:prstGeom>
            <a:noFill/>
            <a:ln w="9525">
              <a:noFill/>
            </a:ln>
          </p:spPr>
        </p:pic>
        <p:pic>
          <p:nvPicPr>
            <p:cNvPr id="38919" name="Picture 10"/>
            <p:cNvPicPr>
              <a:picLocks noChangeAspect="1"/>
            </p:cNvPicPr>
            <p:nvPr/>
          </p:nvPicPr>
          <p:blipFill>
            <a:blip r:embed="rId4"/>
            <a:stretch>
              <a:fillRect/>
            </a:stretch>
          </p:blipFill>
          <p:spPr>
            <a:xfrm>
              <a:off x="1610" y="3295"/>
              <a:ext cx="675" cy="952"/>
            </a:xfrm>
            <a:prstGeom prst="rect">
              <a:avLst/>
            </a:prstGeom>
            <a:noFill/>
            <a:ln w="9525">
              <a:noFill/>
            </a:ln>
          </p:spPr>
        </p:pic>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6691">
                                            <p:txEl>
                                              <p:charRg st="0" end="7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66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1" grpId="0" build="p"/>
      <p:bldP spid="626695"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8738" name="Rectangle 2"/>
          <p:cNvSpPr>
            <a:spLocks noGrp="1" noChangeArrowheads="1"/>
          </p:cNvSpPr>
          <p:nvPr>
            <p:ph idx="1"/>
          </p:nvPr>
        </p:nvSpPr>
        <p:spPr>
          <a:xfrm>
            <a:off x="1258888" y="765175"/>
            <a:ext cx="74168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   </a:t>
            </a:r>
            <a:r>
              <a:rPr kumimoji="0" lang="en-US" altLang="zh-CN" sz="2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The second-round complex is then specifically eluted (e.g., by </a:t>
            </a:r>
            <a:r>
              <a:rPr kumimoji="0" lang="en-US" altLang="zh-CN" sz="2800" b="1" i="0" u="none" strike="noStrike" kern="0" cap="none" spc="0" normalizeH="0" baseline="0" noProof="0" dirty="0" err="1" smtClean="0">
                <a:ln>
                  <a:noFill/>
                </a:ln>
                <a:solidFill>
                  <a:schemeClr val="tx1"/>
                </a:solidFill>
                <a:effectLst>
                  <a:outerShdw blurRad="38100" dist="38100" dir="2700000" algn="tl">
                    <a:srgbClr val="C0C0C0"/>
                  </a:outerShdw>
                </a:effectLst>
                <a:uLnTx/>
                <a:uFillTx/>
                <a:ea typeface="+mn-ea"/>
                <a:cs typeface="Arial" panose="020B0604020202020204" pitchFamily="34" charset="0"/>
              </a:rPr>
              <a:t>chelation</a:t>
            </a:r>
            <a:r>
              <a:rPr kumimoji="0" lang="en-US" altLang="zh-CN" sz="2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of calcium to disrupt the </a:t>
            </a:r>
            <a:r>
              <a:rPr kumimoji="0" lang="en-US" altLang="zh-CN"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ea typeface="+mn-ea"/>
                <a:cs typeface="Arial" panose="020B0604020202020204" pitchFamily="34" charset="0"/>
              </a:rPr>
              <a:t>CBP / Cm </a:t>
            </a:r>
            <a:r>
              <a:rPr kumimoji="0" lang="en-US" altLang="zh-CN" sz="2800" b="1" i="0" u="none" strike="noStrike" kern="0" cap="none" spc="0" normalizeH="0" baseline="0" noProof="0" dirty="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interaction)</a:t>
            </a: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ea typeface="+mn-ea"/>
              <a:cs typeface="Arial" panose="020B0604020202020204" pitchFamily="34" charset="0"/>
            </a:endParaRPr>
          </a:p>
        </p:txBody>
      </p:sp>
      <p:grpSp>
        <p:nvGrpSpPr>
          <p:cNvPr id="39939" name="Group 3"/>
          <p:cNvGrpSpPr/>
          <p:nvPr/>
        </p:nvGrpSpPr>
        <p:grpSpPr>
          <a:xfrm>
            <a:off x="2124075" y="3141663"/>
            <a:ext cx="4824413" cy="1800225"/>
            <a:chOff x="748" y="2270"/>
            <a:chExt cx="3885" cy="1685"/>
          </a:xfrm>
        </p:grpSpPr>
        <p:pic>
          <p:nvPicPr>
            <p:cNvPr id="39941" name="Picture 4"/>
            <p:cNvPicPr>
              <a:picLocks noChangeAspect="1"/>
            </p:cNvPicPr>
            <p:nvPr/>
          </p:nvPicPr>
          <p:blipFill>
            <a:blip r:embed="rId1"/>
            <a:stretch>
              <a:fillRect/>
            </a:stretch>
          </p:blipFill>
          <p:spPr>
            <a:xfrm>
              <a:off x="748" y="2659"/>
              <a:ext cx="919" cy="1296"/>
            </a:xfrm>
            <a:prstGeom prst="rect">
              <a:avLst/>
            </a:prstGeom>
            <a:noFill/>
            <a:ln w="9525">
              <a:noFill/>
            </a:ln>
          </p:spPr>
        </p:pic>
        <p:pic>
          <p:nvPicPr>
            <p:cNvPr id="39942" name="Picture 5"/>
            <p:cNvPicPr>
              <a:picLocks noChangeAspect="1"/>
            </p:cNvPicPr>
            <p:nvPr/>
          </p:nvPicPr>
          <p:blipFill>
            <a:blip r:embed="rId2"/>
            <a:stretch>
              <a:fillRect/>
            </a:stretch>
          </p:blipFill>
          <p:spPr>
            <a:xfrm>
              <a:off x="871" y="2270"/>
              <a:ext cx="3762" cy="1197"/>
            </a:xfrm>
            <a:prstGeom prst="rect">
              <a:avLst/>
            </a:prstGeom>
            <a:noFill/>
            <a:ln w="9525">
              <a:noFill/>
            </a:ln>
          </p:spPr>
        </p:pic>
      </p:grpSp>
      <p:sp>
        <p:nvSpPr>
          <p:cNvPr id="628742" name="Text Box 6"/>
          <p:cNvSpPr txBox="1">
            <a:spLocks noChangeArrowheads="1"/>
          </p:cNvSpPr>
          <p:nvPr/>
        </p:nvSpPr>
        <p:spPr bwMode="auto">
          <a:xfrm>
            <a:off x="1835150" y="5537200"/>
            <a:ext cx="1906588" cy="519113"/>
          </a:xfrm>
          <a:prstGeom prst="rect">
            <a:avLst/>
          </a:prstGeom>
          <a:noFill/>
          <a:ln w="12700">
            <a:noFill/>
            <a:miter lim="800000"/>
            <a:headEnd type="none" w="sm" len="sm"/>
            <a:tailEnd type="none" w="sm" len="sm"/>
          </a:ln>
          <a:effectLst/>
        </p:spPr>
        <p:txBody>
          <a:bodyPr wrap="none">
            <a:spAutoFit/>
          </a:bodyPr>
          <a:lstStyle/>
          <a:p>
            <a:pPr marR="0" algn="l" defTabSz="914400">
              <a:buClrTx/>
              <a:buSzTx/>
              <a:buFontTx/>
              <a:defRPr/>
            </a:pPr>
            <a:r>
              <a:rPr kumimoji="0" lang="en-US" altLang="zh-CN" sz="2800" b="1" kern="1200" cap="none" spc="0" normalizeH="0" baseline="0" noProof="0" smtClean="0">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cs typeface="+mn-cs"/>
              </a:rPr>
              <a:t>MS  assay</a:t>
            </a:r>
            <a:endParaRPr kumimoji="0" lang="en-US" altLang="zh-CN" sz="2800" b="1" kern="1200" cap="none" spc="0" normalizeH="0" baseline="0" noProof="0" smtClean="0">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cs typeface="+mn-cs"/>
            </a:endParaRPr>
          </a:p>
        </p:txBody>
      </p:sp>
    </p:spTree>
  </p:cSld>
  <p:clrMapOvr>
    <a:masterClrMapping/>
  </p:clrMapOvr>
  <p:transition>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0786" name="Rectangle 2"/>
          <p:cNvSpPr>
            <a:spLocks noGrp="1" noChangeArrowheads="1"/>
          </p:cNvSpPr>
          <p:nvPr>
            <p:ph type="title"/>
          </p:nvPr>
        </p:nvSpPr>
        <p:spPr>
          <a:xfrm>
            <a:off x="1619250" y="188913"/>
            <a:ext cx="7345363" cy="9398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2800" b="0"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rPr>
              <a:t>TAP-MS</a:t>
            </a:r>
            <a:r>
              <a:rPr kumimoji="0" lang="en-US" altLang="zh-CN" sz="2800" b="0"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rPr>
              <a:t> </a:t>
            </a:r>
            <a:r>
              <a:rPr kumimoji="0" lang="en-US" altLang="ko-KR" sz="2800" b="1"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rPr>
              <a:t>(Tandem Affinity Purification-Mass Spectrometry)</a:t>
            </a:r>
            <a:endParaRPr kumimoji="0" lang="en-US" altLang="ko-KR" sz="2800" b="1"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endParaRPr>
          </a:p>
        </p:txBody>
      </p:sp>
      <p:pic>
        <p:nvPicPr>
          <p:cNvPr id="40963" name="Picture 3"/>
          <p:cNvPicPr>
            <a:picLocks noChangeAspect="1"/>
          </p:cNvPicPr>
          <p:nvPr/>
        </p:nvPicPr>
        <p:blipFill>
          <a:blip r:embed="rId1"/>
          <a:stretch>
            <a:fillRect/>
          </a:stretch>
        </p:blipFill>
        <p:spPr>
          <a:xfrm>
            <a:off x="323850" y="1844675"/>
            <a:ext cx="3216275" cy="4265613"/>
          </a:xfrm>
          <a:prstGeom prst="rect">
            <a:avLst/>
          </a:prstGeom>
          <a:noFill/>
          <a:ln w="9525">
            <a:noFill/>
          </a:ln>
        </p:spPr>
      </p:pic>
      <p:pic>
        <p:nvPicPr>
          <p:cNvPr id="40964" name="Picture 4"/>
          <p:cNvPicPr>
            <a:picLocks noChangeAspect="1"/>
          </p:cNvPicPr>
          <p:nvPr>
            <p:ph idx="1"/>
          </p:nvPr>
        </p:nvPicPr>
        <p:blipFill>
          <a:blip r:embed="rId2"/>
          <a:srcRect/>
          <a:stretch>
            <a:fillRect/>
          </a:stretch>
        </p:blipFill>
        <p:spPr>
          <a:xfrm>
            <a:off x="3670300" y="1700213"/>
            <a:ext cx="5473700" cy="4341812"/>
          </a:xfrm>
        </p:spPr>
      </p:pic>
      <p:sp>
        <p:nvSpPr>
          <p:cNvPr id="40965" name="Rectangle 5"/>
          <p:cNvSpPr/>
          <p:nvPr/>
        </p:nvSpPr>
        <p:spPr>
          <a:xfrm>
            <a:off x="6896100" y="6569075"/>
            <a:ext cx="1636713" cy="244475"/>
          </a:xfrm>
          <a:prstGeom prst="rect">
            <a:avLst/>
          </a:prstGeom>
          <a:noFill/>
          <a:ln w="9525">
            <a:noFill/>
          </a:ln>
        </p:spPr>
        <p:txBody>
          <a:bodyPr wrap="none">
            <a:spAutoFit/>
          </a:bodyPr>
          <a:p>
            <a:pPr algn="l"/>
            <a:r>
              <a:rPr lang="ko-KR" altLang="en-US" sz="1000" dirty="0">
                <a:latin typeface="Arial" panose="020B0604020202020204" pitchFamily="34" charset="0"/>
                <a:ea typeface="Gulim" pitchFamily="34" charset="-127"/>
              </a:rPr>
              <a:t>(</a:t>
            </a:r>
            <a:r>
              <a:rPr lang="en-US" altLang="ko-KR" sz="1000" dirty="0">
                <a:latin typeface="Arial" panose="020B0604020202020204" pitchFamily="34" charset="0"/>
                <a:ea typeface="Gulim" pitchFamily="34" charset="-127"/>
              </a:rPr>
              <a:t>Arnaud Droit, </a:t>
            </a:r>
            <a:r>
              <a:rPr lang="en-US" altLang="ko-KR" sz="1000" i="1" dirty="0">
                <a:latin typeface="Arial" panose="020B0604020202020204" pitchFamily="34" charset="0"/>
                <a:ea typeface="Gulim" pitchFamily="34" charset="-127"/>
              </a:rPr>
              <a:t>et al. </a:t>
            </a:r>
            <a:r>
              <a:rPr lang="en-US" altLang="ko-KR" sz="1000" dirty="0">
                <a:latin typeface="Arial" panose="020B0604020202020204" pitchFamily="34" charset="0"/>
                <a:ea typeface="Gulim" pitchFamily="34" charset="-127"/>
              </a:rPr>
              <a:t>2005)</a:t>
            </a:r>
            <a:endParaRPr lang="en-US" altLang="ko-KR" sz="1000" dirty="0">
              <a:latin typeface="Arial" panose="020B0604020202020204" pitchFamily="34" charset="0"/>
              <a:ea typeface="Gulim" pitchFamily="34" charset="-127"/>
            </a:endParaRPr>
          </a:p>
        </p:txBody>
      </p:sp>
      <p:sp>
        <p:nvSpPr>
          <p:cNvPr id="40966" name="Rectangle 6"/>
          <p:cNvSpPr/>
          <p:nvPr/>
        </p:nvSpPr>
        <p:spPr>
          <a:xfrm>
            <a:off x="1019175" y="6572250"/>
            <a:ext cx="1897063" cy="244475"/>
          </a:xfrm>
          <a:prstGeom prst="rect">
            <a:avLst/>
          </a:prstGeom>
          <a:noFill/>
          <a:ln w="9525">
            <a:noFill/>
          </a:ln>
        </p:spPr>
        <p:txBody>
          <a:bodyPr wrap="none">
            <a:spAutoFit/>
          </a:bodyPr>
          <a:p>
            <a:pPr algn="l"/>
            <a:r>
              <a:rPr lang="ko-KR" altLang="en-US" sz="1000" dirty="0">
                <a:latin typeface="Arial" panose="020B0604020202020204" pitchFamily="34" charset="0"/>
                <a:ea typeface="Gulim" pitchFamily="34" charset="-127"/>
              </a:rPr>
              <a:t>(</a:t>
            </a:r>
            <a:r>
              <a:rPr lang="en-US" altLang="ko-KR" sz="1000" dirty="0">
                <a:latin typeface="Arial" panose="020B0604020202020204" pitchFamily="34" charset="0"/>
                <a:ea typeface="Gulim" pitchFamily="34" charset="-127"/>
              </a:rPr>
              <a:t>Guillaume Rigaut</a:t>
            </a:r>
            <a:r>
              <a:rPr lang="en-US" altLang="ko-KR" sz="1000" i="1" dirty="0">
                <a:latin typeface="Arial" panose="020B0604020202020204" pitchFamily="34" charset="0"/>
                <a:ea typeface="Gulim" pitchFamily="34" charset="-127"/>
              </a:rPr>
              <a:t>,</a:t>
            </a:r>
            <a:r>
              <a:rPr lang="en-US" altLang="ko-KR" sz="1000" dirty="0">
                <a:latin typeface="Arial" panose="020B0604020202020204" pitchFamily="34" charset="0"/>
                <a:ea typeface="Gulim" pitchFamily="34" charset="-127"/>
              </a:rPr>
              <a:t> </a:t>
            </a:r>
            <a:r>
              <a:rPr lang="en-US" altLang="ko-KR" sz="1000" i="1" dirty="0">
                <a:latin typeface="Arial" panose="020B0604020202020204" pitchFamily="34" charset="0"/>
                <a:ea typeface="Gulim" pitchFamily="34" charset="-127"/>
              </a:rPr>
              <a:t>et al. </a:t>
            </a:r>
            <a:r>
              <a:rPr lang="en-US" altLang="ko-KR" sz="1000" dirty="0">
                <a:latin typeface="Arial" panose="020B0604020202020204" pitchFamily="34" charset="0"/>
                <a:ea typeface="Gulim" pitchFamily="34" charset="-127"/>
              </a:rPr>
              <a:t>1999)</a:t>
            </a:r>
            <a:endParaRPr lang="en-US" altLang="ko-KR" sz="1000" dirty="0">
              <a:latin typeface="Arial" panose="020B0604020202020204" pitchFamily="34" charset="0"/>
              <a:ea typeface="Gulim" pitchFamily="34" charset="-127"/>
            </a:endParaRPr>
          </a:p>
        </p:txBody>
      </p:sp>
    </p:spTree>
  </p:cSld>
  <p:clrMapOvr>
    <a:masterClrMapping/>
  </p:clrMapOvr>
  <p:transition>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7058"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50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557059"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zh-CN" sz="40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5124" name="Picture 4"/>
          <p:cNvPicPr>
            <a:picLocks noChangeAspect="1"/>
          </p:cNvPicPr>
          <p:nvPr/>
        </p:nvPicPr>
        <p:blipFill>
          <a:blip r:embed="rId1"/>
          <a:stretch>
            <a:fillRect/>
          </a:stretch>
        </p:blipFill>
        <p:spPr>
          <a:xfrm>
            <a:off x="147638" y="0"/>
            <a:ext cx="8847137" cy="6858000"/>
          </a:xfrm>
          <a:prstGeom prst="rect">
            <a:avLst/>
          </a:prstGeom>
          <a:noFill/>
          <a:ln w="9525">
            <a:noFill/>
          </a:ln>
        </p:spPr>
      </p:pic>
    </p:spTree>
  </p:cSld>
  <p:clrMapOvr>
    <a:masterClrMapping/>
  </p:clrMapOvr>
  <p:transition>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p:nvPr/>
        </p:nvSpPr>
        <p:spPr>
          <a:xfrm>
            <a:off x="1403350" y="0"/>
            <a:ext cx="7627938" cy="1143000"/>
          </a:xfrm>
          <a:prstGeom prst="rect">
            <a:avLst/>
          </a:prstGeom>
          <a:noFill/>
          <a:ln w="9525">
            <a:noFill/>
          </a:ln>
        </p:spPr>
        <p:txBody>
          <a:bodyPr anchor="ctr"/>
          <a:p>
            <a:r>
              <a:rPr lang="en-US" altLang="zh-CN" sz="3200" b="1" dirty="0">
                <a:solidFill>
                  <a:srgbClr val="CC3300"/>
                </a:solidFill>
                <a:latin typeface="Arial" panose="020B0604020202020204" pitchFamily="34" charset="0"/>
                <a:ea typeface="宋体" panose="02010600030101010101" pitchFamily="2" charset="-122"/>
              </a:rPr>
              <a:t>Identifying protein interactions </a:t>
            </a:r>
            <a:r>
              <a:rPr lang="en-US" altLang="zh-CN" sz="3200" b="1" i="1" dirty="0">
                <a:solidFill>
                  <a:srgbClr val="CC3300"/>
                </a:solidFill>
                <a:latin typeface="Arial" panose="020B0604020202020204" pitchFamily="34" charset="0"/>
                <a:ea typeface="宋体" panose="02010600030101010101" pitchFamily="2" charset="-122"/>
              </a:rPr>
              <a:t>in vivo</a:t>
            </a:r>
            <a:endParaRPr lang="en-GB" altLang="zh-CN" sz="3200" b="1" dirty="0">
              <a:solidFill>
                <a:srgbClr val="CC3300"/>
              </a:solidFill>
              <a:latin typeface="Arial" panose="020B0604020202020204" pitchFamily="34" charset="0"/>
              <a:ea typeface="宋体" panose="02010600030101010101" pitchFamily="2" charset="-122"/>
            </a:endParaRPr>
          </a:p>
        </p:txBody>
      </p:sp>
      <p:pic>
        <p:nvPicPr>
          <p:cNvPr id="636931" name="Picture 3"/>
          <p:cNvPicPr>
            <a:picLocks noChangeAspect="1"/>
          </p:cNvPicPr>
          <p:nvPr/>
        </p:nvPicPr>
        <p:blipFill>
          <a:blip r:embed="rId1"/>
          <a:stretch>
            <a:fillRect/>
          </a:stretch>
        </p:blipFill>
        <p:spPr>
          <a:xfrm>
            <a:off x="5715000" y="1414463"/>
            <a:ext cx="2133600" cy="1633537"/>
          </a:xfrm>
          <a:prstGeom prst="rect">
            <a:avLst/>
          </a:prstGeom>
          <a:noFill/>
          <a:ln w="9525">
            <a:noFill/>
          </a:ln>
        </p:spPr>
      </p:pic>
      <p:grpSp>
        <p:nvGrpSpPr>
          <p:cNvPr id="41988" name="Group 4"/>
          <p:cNvGrpSpPr/>
          <p:nvPr/>
        </p:nvGrpSpPr>
        <p:grpSpPr>
          <a:xfrm>
            <a:off x="914400" y="1219200"/>
            <a:ext cx="4375150" cy="5422900"/>
            <a:chOff x="576" y="768"/>
            <a:chExt cx="2756" cy="3416"/>
          </a:xfrm>
        </p:grpSpPr>
        <p:pic>
          <p:nvPicPr>
            <p:cNvPr id="41990" name="Picture 5"/>
            <p:cNvPicPr>
              <a:picLocks noChangeAspect="1"/>
            </p:cNvPicPr>
            <p:nvPr/>
          </p:nvPicPr>
          <p:blipFill>
            <a:blip r:embed="rId2"/>
            <a:stretch>
              <a:fillRect/>
            </a:stretch>
          </p:blipFill>
          <p:spPr>
            <a:xfrm>
              <a:off x="576" y="768"/>
              <a:ext cx="2756" cy="3416"/>
            </a:xfrm>
            <a:prstGeom prst="rect">
              <a:avLst/>
            </a:prstGeom>
            <a:noFill/>
            <a:ln w="9525">
              <a:noFill/>
            </a:ln>
          </p:spPr>
        </p:pic>
        <p:sp>
          <p:nvSpPr>
            <p:cNvPr id="41991" name="Rectangle 6"/>
            <p:cNvSpPr/>
            <p:nvPr/>
          </p:nvSpPr>
          <p:spPr>
            <a:xfrm>
              <a:off x="2304" y="3024"/>
              <a:ext cx="980" cy="288"/>
            </a:xfrm>
            <a:prstGeom prst="rect">
              <a:avLst/>
            </a:prstGeom>
            <a:noFill/>
            <a:ln w="9525">
              <a:noFill/>
            </a:ln>
          </p:spPr>
          <p:txBody>
            <a:bodyPr wrap="none">
              <a:spAutoFit/>
            </a:bodyPr>
            <a:p>
              <a:pPr eaLnBrk="0" hangingPunct="0"/>
              <a:r>
                <a:rPr lang="en-US" altLang="zh-CN" sz="2400" dirty="0">
                  <a:solidFill>
                    <a:srgbClr val="FE9902"/>
                  </a:solidFill>
                  <a:latin typeface="Times" charset="0"/>
                  <a:ea typeface="宋体" panose="02010600030101010101" pitchFamily="2" charset="-122"/>
                </a:rPr>
                <a:t>Proteomics</a:t>
              </a:r>
              <a:endParaRPr lang="en-US" altLang="zh-CN" sz="2400" dirty="0">
                <a:solidFill>
                  <a:srgbClr val="FE9902"/>
                </a:solidFill>
                <a:latin typeface="Times" charset="0"/>
                <a:ea typeface="宋体" panose="02010600030101010101" pitchFamily="2" charset="-122"/>
              </a:endParaRPr>
            </a:p>
          </p:txBody>
        </p:sp>
      </p:grpSp>
      <p:pic>
        <p:nvPicPr>
          <p:cNvPr id="636935" name="Picture 7" descr="analysing protein interaction"/>
          <p:cNvPicPr>
            <a:picLocks noChangeAspect="1"/>
          </p:cNvPicPr>
          <p:nvPr/>
        </p:nvPicPr>
        <p:blipFill>
          <a:blip r:embed="rId3"/>
          <a:stretch>
            <a:fillRect/>
          </a:stretch>
        </p:blipFill>
        <p:spPr>
          <a:xfrm>
            <a:off x="5715000" y="3276600"/>
            <a:ext cx="2286000" cy="3352800"/>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36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36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Picture 2"/>
          <p:cNvPicPr>
            <a:picLocks noChangeAspect="1"/>
          </p:cNvPicPr>
          <p:nvPr/>
        </p:nvPicPr>
        <p:blipFill>
          <a:blip r:embed="rId1"/>
          <a:stretch>
            <a:fillRect/>
          </a:stretch>
        </p:blipFill>
        <p:spPr>
          <a:xfrm>
            <a:off x="0" y="0"/>
            <a:ext cx="9350375" cy="6858000"/>
          </a:xfrm>
          <a:prstGeom prst="rect">
            <a:avLst/>
          </a:prstGeom>
          <a:noFill/>
          <a:ln w="9525">
            <a:noFill/>
          </a:ln>
        </p:spPr>
      </p:pic>
      <p:pic>
        <p:nvPicPr>
          <p:cNvPr id="43011" name="Picture 3"/>
          <p:cNvPicPr>
            <a:picLocks noChangeAspect="1"/>
          </p:cNvPicPr>
          <p:nvPr/>
        </p:nvPicPr>
        <p:blipFill>
          <a:blip r:embed="rId2"/>
          <a:stretch>
            <a:fillRect/>
          </a:stretch>
        </p:blipFill>
        <p:spPr>
          <a:xfrm>
            <a:off x="0" y="0"/>
            <a:ext cx="9639300" cy="6858000"/>
          </a:xfrm>
          <a:prstGeom prst="rect">
            <a:avLst/>
          </a:prstGeom>
          <a:noFill/>
          <a:ln w="9525">
            <a:noFill/>
          </a:ln>
        </p:spPr>
      </p:pic>
    </p:spTree>
  </p:cSld>
  <p:clrMapOvr>
    <a:masterClrMapping/>
  </p:clrMapOvr>
  <p:transition>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Picture 2"/>
          <p:cNvPicPr>
            <a:picLocks noChangeAspect="1"/>
          </p:cNvPicPr>
          <p:nvPr/>
        </p:nvPicPr>
        <p:blipFill>
          <a:blip r:embed="rId1"/>
          <a:stretch>
            <a:fillRect/>
          </a:stretch>
        </p:blipFill>
        <p:spPr>
          <a:xfrm>
            <a:off x="39688" y="0"/>
            <a:ext cx="9063037" cy="6858000"/>
          </a:xfrm>
          <a:prstGeom prst="rect">
            <a:avLst/>
          </a:prstGeom>
          <a:noFill/>
          <a:ln w="9525">
            <a:noFill/>
          </a:ln>
        </p:spPr>
      </p:pic>
    </p:spTree>
  </p:cSld>
  <p:clrMapOvr>
    <a:masterClrMapping/>
  </p:clrMapOvr>
  <p:transition>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Picture 2"/>
          <p:cNvPicPr>
            <a:picLocks noChangeAspect="1"/>
          </p:cNvPicPr>
          <p:nvPr/>
        </p:nvPicPr>
        <p:blipFill>
          <a:blip r:embed="rId1"/>
          <a:stretch>
            <a:fillRect/>
          </a:stretch>
        </p:blipFill>
        <p:spPr>
          <a:xfrm>
            <a:off x="0" y="0"/>
            <a:ext cx="10034588" cy="6858000"/>
          </a:xfrm>
          <a:prstGeom prst="rect">
            <a:avLst/>
          </a:prstGeom>
          <a:noFill/>
          <a:ln w="9525">
            <a:noFill/>
          </a:ln>
        </p:spPr>
      </p:pic>
    </p:spTree>
  </p:cSld>
  <p:clrMapOvr>
    <a:masterClrMapping/>
  </p:clrMapOvr>
  <p:transition>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Picture 2"/>
          <p:cNvPicPr>
            <a:picLocks noChangeAspect="1"/>
          </p:cNvPicPr>
          <p:nvPr/>
        </p:nvPicPr>
        <p:blipFill>
          <a:blip r:embed="rId1"/>
          <a:stretch>
            <a:fillRect/>
          </a:stretch>
        </p:blipFill>
        <p:spPr>
          <a:xfrm rot="5400000">
            <a:off x="2300288" y="1441450"/>
            <a:ext cx="5240337" cy="5592763"/>
          </a:xfrm>
          <a:prstGeom prst="rect">
            <a:avLst/>
          </a:prstGeom>
          <a:noFill/>
          <a:ln w="12700">
            <a:noFill/>
          </a:ln>
        </p:spPr>
      </p:pic>
      <p:sp>
        <p:nvSpPr>
          <p:cNvPr id="46083" name="Text Box 3"/>
          <p:cNvSpPr txBox="1"/>
          <p:nvPr/>
        </p:nvSpPr>
        <p:spPr>
          <a:xfrm>
            <a:off x="1763713" y="260350"/>
            <a:ext cx="7380287" cy="953135"/>
          </a:xfrm>
          <a:prstGeom prst="rect">
            <a:avLst/>
          </a:prstGeom>
          <a:noFill/>
          <a:ln w="12700">
            <a:noFill/>
          </a:ln>
        </p:spPr>
        <p:txBody>
          <a:bodyPr>
            <a:spAutoFit/>
          </a:bodyPr>
          <a:p>
            <a:pPr algn="l"/>
            <a:r>
              <a:rPr lang="en-US" altLang="zh-CN" sz="2800" b="1" dirty="0">
                <a:ea typeface="宋体" panose="02010600030101010101" pitchFamily="2" charset="-122"/>
              </a:rPr>
              <a:t>The protein complex network, and grouping of connected complexes</a:t>
            </a:r>
            <a:endParaRPr lang="en-US" altLang="zh-CN" sz="2800" b="1" dirty="0">
              <a:ea typeface="宋体" panose="02010600030101010101" pitchFamily="2" charset="-122"/>
            </a:endParaRPr>
          </a:p>
        </p:txBody>
      </p:sp>
    </p:spTree>
  </p:cSld>
  <p:clrMapOvr>
    <a:masterClrMapping/>
  </p:clrMapOvr>
  <p:transition>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7170"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ko-KR" b="0"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rPr>
              <a:t>Advantages </a:t>
            </a:r>
            <a:endParaRPr kumimoji="0" lang="en-US" altLang="ko-KR" b="1"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endParaRPr>
          </a:p>
        </p:txBody>
      </p:sp>
      <p:sp>
        <p:nvSpPr>
          <p:cNvPr id="647171" name="Rectangle 3"/>
          <p:cNvSpPr>
            <a:spLocks noGrp="1" noChangeArrowheads="1"/>
          </p:cNvSpPr>
          <p:nvPr>
            <p:ph idx="1"/>
          </p:nvPr>
        </p:nvSpPr>
        <p:spPr>
          <a:xfrm>
            <a:off x="1116013" y="1341438"/>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Can be real determination of protein partners quantitatively in vivo without prior knowledge of complex composition,</a:t>
            </a: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 activity, or function</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Ability to purify low abundant proteins/protein complexes </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Fusion of the TAP tag to the target protein</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Complex retrieval from tissue culture</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Large-scale studies</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p:txBody>
      </p:sp>
    </p:spTree>
  </p:cSld>
  <p:clrMapOvr>
    <a:masterClrMapping/>
  </p:clrMapOvr>
  <p:transition>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42"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Disadvantages</a:t>
            </a:r>
            <a:endParaRPr kumimoji="0" lang="en-US" altLang="zh-CN" sz="3600" b="0"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75843" name="Rectangle 3"/>
          <p:cNvSpPr>
            <a:spLocks noGrp="1" noChangeArrowheads="1"/>
          </p:cNvSpPr>
          <p:nvPr>
            <p:ph idx="1"/>
          </p:nvPr>
        </p:nvSpPr>
        <p:spPr>
          <a:xfrm>
            <a:off x="827088" y="1700213"/>
            <a:ext cx="8066088"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A tag added to a protein might obscure binding of the new protein to its interacting partners. </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The tag may also affect protein expression levels. </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The tag may also not be sufficiently exposed to the affinity beads, hence skewing the results. </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Tree>
  </p:cSld>
  <p:clrMapOvr>
    <a:masterClrMapping/>
  </p:clrMapOvr>
  <p:transition>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1266"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Differences and similarities </a:t>
            </a:r>
            <a:br>
              <a:rPr kumimoji="0" lang="en-US" altLang="zh-CN" sz="32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br>
            <a:r>
              <a:rPr kumimoji="0" lang="en-US" altLang="zh-CN" sz="32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between Y2H and MS-TAP</a:t>
            </a:r>
            <a:endParaRPr kumimoji="0" lang="en-US" altLang="zh-CN" sz="32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651267" name="Rectangle 3"/>
          <p:cNvSpPr>
            <a:spLocks noGrp="1" noChangeArrowheads="1"/>
          </p:cNvSpPr>
          <p:nvPr>
            <p:ph idx="1"/>
          </p:nvPr>
        </p:nvSpPr>
        <p:spPr>
          <a:xfrm>
            <a:off x="684213" y="1700213"/>
            <a:ext cx="8229600" cy="4489450"/>
          </a:xfrm>
        </p:spPr>
        <p:txBody>
          <a:bodyPr vert="horz" wrap="square" lIns="91440" tIns="45720" rIns="91440" bIns="45720" numCol="1" anchor="t" anchorCtr="0" compatLnSpc="1">
            <a:normAutofit fontScale="90000"/>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TAP permits protein </a:t>
            </a:r>
            <a:r>
              <a:rPr kumimoji="0" lang="en-US" altLang="zh-CN" sz="2800" b="1" i="1"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complexes</a:t>
            </a: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to be isolated, but cannot detect weak/transient PPIs</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Both methods generate a lot of false positives, only ~50% interactions are biologically significant</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Y2H is </a:t>
            </a:r>
            <a:r>
              <a:rPr kumimoji="0" lang="en-US" altLang="zh-CN" sz="2800" b="1" i="1"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in vivo</a:t>
            </a: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technique</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MS can detect large stable complexes and networks of interactions</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Tree>
  </p:cSld>
  <p:clrMapOvr>
    <a:masterClrMapping/>
  </p:clrMapOvr>
  <p:transition>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3314" name="Rectangle 2"/>
          <p:cNvSpPr>
            <a:spLocks noGrp="1" noChangeArrowheads="1"/>
          </p:cNvSpPr>
          <p:nvPr>
            <p:ph type="ctrTitle"/>
          </p:nvPr>
        </p:nvSpPr>
        <p:spPr>
          <a:xfrm>
            <a:off x="1187450" y="1557338"/>
            <a:ext cx="6840538" cy="168433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Modifications of TAP</a:t>
            </a:r>
            <a:r>
              <a:rPr kumimoji="0" lang="en-US" altLang="zh-CN" sz="56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  </a:t>
            </a:r>
            <a:endParaRPr kumimoji="0" lang="en-US" altLang="zh-CN" sz="56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53315" name="Rectangle 3"/>
          <p:cNvSpPr>
            <a:spLocks noGrp="1" noChangeArrowheads="1"/>
          </p:cNvSpPr>
          <p:nvPr>
            <p:ph type="subTitle" idx="1"/>
          </p:nvPr>
        </p:nvSpPr>
        <p:spPr>
          <a:xfrm>
            <a:off x="3708400" y="3068638"/>
            <a:ext cx="3810000" cy="20574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iTAP</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Split TAP</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Subtraction TAP</a:t>
            </a: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p:txBody>
      </p:sp>
    </p:spTree>
  </p:cSld>
  <p:clrMapOvr>
    <a:masterClrMapping/>
  </p:clrMapOvr>
  <p:transition>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62"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iTAP strategy</a:t>
            </a:r>
            <a:endParaRPr kumimoji="0" lang="en-US" altLang="zh-CN"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55363" name="Rectangle 3"/>
          <p:cNvSpPr>
            <a:spLocks noGrp="1" noChangeArrowheads="1"/>
          </p:cNvSpPr>
          <p:nvPr>
            <p:ph idx="1"/>
          </p:nvPr>
        </p:nvSpPr>
        <p:spPr>
          <a:xfrm>
            <a:off x="900113" y="1484313"/>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TAP tagged orthologes from another species</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Expression of the tagged protein</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RNAi depletion of endogenous version of the tagged protein</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TAP purification to identify protein complex</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Tree>
  </p:cSld>
  <p:clrMapOvr>
    <a:masterClrMapping/>
  </p:clrMapOvr>
  <p:transition>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0914" name="Rectangle 2"/>
          <p:cNvSpPr>
            <a:spLocks noGrp="1" noChangeArrowheads="1"/>
          </p:cNvSpPr>
          <p:nvPr>
            <p:ph type="title"/>
          </p:nvPr>
        </p:nvSpPr>
        <p:spPr>
          <a:xfrm>
            <a:off x="1763713" y="188913"/>
            <a:ext cx="69850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Affinity-based Methods to study/identify protein-protein interactions</a:t>
            </a:r>
            <a:endParaRPr kumimoji="0" lang="en-US" altLang="zh-CN" sz="28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550915" name="Rectangle 3"/>
          <p:cNvSpPr>
            <a:spLocks noGrp="1" noChangeArrowheads="1"/>
          </p:cNvSpPr>
          <p:nvPr>
            <p:ph idx="1"/>
          </p:nvPr>
        </p:nvSpPr>
        <p:spPr>
          <a:xfrm>
            <a:off x="1187450" y="1557338"/>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rPr>
              <a:t>Methods </a:t>
            </a:r>
            <a:endParaRPr kumimoji="0" lang="en-US" altLang="zh-CN" sz="2800" b="0"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Pull-down assay</a:t>
            </a:r>
            <a:endPar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Far Western assay </a:t>
            </a:r>
            <a:endPar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Co-precipatation</a:t>
            </a:r>
            <a:endPar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Affinity purification (immunopurification)</a:t>
            </a:r>
            <a:endPar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1143000" marR="0" lvl="2" indent="-228600" algn="l" defTabSz="914400" rtl="0" eaLnBrk="1" fontAlgn="base" latinLnBrk="0" hangingPunct="1">
              <a:lnSpc>
                <a:spcPct val="100000"/>
              </a:lnSpc>
              <a:spcBef>
                <a:spcPct val="20000"/>
              </a:spcBef>
              <a:spcAft>
                <a:spcPct val="0"/>
              </a:spcAft>
              <a:buClrTx/>
              <a:buSzTx/>
              <a:buFontTx/>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a. One-step affinity purification</a:t>
            </a:r>
            <a:endPar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a:p>
            <a:pPr marL="1143000" marR="0" lvl="2" indent="-228600" algn="l" defTabSz="914400" rtl="0" eaLnBrk="1" fontAlgn="base" latinLnBrk="0" hangingPunct="1">
              <a:lnSpc>
                <a:spcPct val="100000"/>
              </a:lnSpc>
              <a:spcBef>
                <a:spcPct val="20000"/>
              </a:spcBef>
              <a:spcAft>
                <a:spcPct val="0"/>
              </a:spcAft>
              <a:buClrTx/>
              <a:buSzTx/>
              <a:buFontTx/>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rPr>
              <a:t>b. Two-step affinity purification (tandem affinity purification)</a:t>
            </a:r>
            <a:endPar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华文细黑" pitchFamily="2"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0915">
                                            <p:txEl>
                                              <p:charRg st="0"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0915">
                                            <p:txEl>
                                              <p:charRg st="9" end="2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0915">
                                            <p:txEl>
                                              <p:charRg st="25" end="4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0915">
                                            <p:txEl>
                                              <p:charRg st="44" end="6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0915">
                                            <p:txEl>
                                              <p:charRg st="61" end="10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0915">
                                            <p:txEl>
                                              <p:charRg st="104" end="13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0915">
                                            <p:txEl>
                                              <p:charRg st="138" end="20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7410" name="Rectangle 2"/>
          <p:cNvSpPr>
            <a:spLocks noGrp="1" noChangeArrowheads="1"/>
          </p:cNvSpPr>
          <p:nvPr>
            <p:ph type="title"/>
          </p:nvPr>
        </p:nvSpPr>
        <p:spPr>
          <a:xfrm>
            <a:off x="1284605" y="274955"/>
            <a:ext cx="7853045" cy="70675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Purification of the Drosophila exosome</a:t>
            </a:r>
            <a:endParaRPr kumimoji="0" lang="en-US" altLang="zh-CN" sz="36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57411" name="Rectangle 3"/>
          <p:cNvSpPr>
            <a:spLocks noGrp="1" noChangeArrowheads="1"/>
          </p:cNvSpPr>
          <p:nvPr>
            <p:ph idx="1"/>
          </p:nvPr>
        </p:nvSpPr>
        <p:spPr>
          <a:xfrm>
            <a:off x="395288" y="1557338"/>
            <a:ext cx="4176713" cy="4319588"/>
          </a:xfrm>
        </p:spPr>
        <p:txBody>
          <a:bodyPr vert="horz" wrap="square" lIns="91440" tIns="45720" rIns="91440" bIns="45720" numCol="1" anchor="t" anchorCtr="0" compatLnSpc="1">
            <a:normAutofit fontScale="80000"/>
          </a:bodyPr>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TAP-human RRP4 (exosome subunit)</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Establish cells expressing the tagged protein</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Silence the expression of DmRRP4 by RNAi</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Purify the exosome complex</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SDS-PAGE and mass spectrometry</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pic>
        <p:nvPicPr>
          <p:cNvPr id="52228" name="Picture 4"/>
          <p:cNvPicPr>
            <a:picLocks noChangeAspect="1"/>
          </p:cNvPicPr>
          <p:nvPr/>
        </p:nvPicPr>
        <p:blipFill>
          <a:blip r:embed="rId1"/>
          <a:stretch>
            <a:fillRect/>
          </a:stretch>
        </p:blipFill>
        <p:spPr>
          <a:xfrm>
            <a:off x="4500563" y="1484313"/>
            <a:ext cx="4335462" cy="4752975"/>
          </a:xfrm>
          <a:prstGeom prst="rect">
            <a:avLst/>
          </a:prstGeom>
          <a:noFill/>
          <a:ln w="9525">
            <a:noFill/>
          </a:ln>
        </p:spPr>
      </p:pic>
    </p:spTree>
  </p:cSld>
  <p:clrMapOvr>
    <a:masterClrMapping/>
  </p:clrMapOvr>
  <p:transition>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9458" name="Rectangle 2"/>
          <p:cNvSpPr>
            <a:spLocks noGrp="1" noChangeArrowheads="1"/>
          </p:cNvSpPr>
          <p:nvPr>
            <p:ph type="title"/>
          </p:nvPr>
        </p:nvSpPr>
        <p:spPr>
          <a:xfrm>
            <a:off x="1835150" y="274638"/>
            <a:ext cx="6851650" cy="8509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iTAP strategy</a:t>
            </a:r>
            <a:endParaRPr kumimoji="0" lang="en-US" altLang="zh-CN" sz="42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659459" name="Rectangle 3"/>
          <p:cNvSpPr>
            <a:spLocks noGrp="1" noChangeArrowheads="1"/>
          </p:cNvSpPr>
          <p:nvPr>
            <p:ph idx="1"/>
          </p:nvPr>
        </p:nvSpPr>
        <p:spPr>
          <a:xfrm>
            <a:off x="1042988" y="1412875"/>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Demonstrate TAP in higher eucaryotes</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Replacement of the original protein by a tagged version and RNAi</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The use of native promoter to drive the expression of the tagged protein is still absent</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Tree>
  </p:cSld>
  <p:clrMapOvr>
    <a:masterClrMapping/>
  </p:clrMapOvr>
  <p:transition>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1506" name="Rectangle 2"/>
          <p:cNvSpPr>
            <a:spLocks noGrp="1" noChangeArrowheads="1"/>
          </p:cNvSpPr>
          <p:nvPr>
            <p:ph type="title"/>
          </p:nvPr>
        </p:nvSpPr>
        <p:spPr>
          <a:xfrm>
            <a:off x="1835150" y="274638"/>
            <a:ext cx="6851650" cy="7620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The Split TAP Tag</a:t>
            </a:r>
            <a:r>
              <a:rPr kumimoji="0" lang="en-US" altLang="zh-CN" sz="50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rPr>
              <a:t> </a:t>
            </a:r>
            <a:endParaRPr kumimoji="0" lang="en-US" altLang="zh-CN" sz="50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j-lt"/>
              <a:ea typeface="+mj-ea"/>
              <a:cs typeface="+mj-cs"/>
            </a:endParaRPr>
          </a:p>
        </p:txBody>
      </p:sp>
      <p:pic>
        <p:nvPicPr>
          <p:cNvPr id="54275" name="Picture 3"/>
          <p:cNvPicPr>
            <a:picLocks noChangeAspect="1"/>
          </p:cNvPicPr>
          <p:nvPr/>
        </p:nvPicPr>
        <p:blipFill>
          <a:blip r:embed="rId1"/>
          <a:stretch>
            <a:fillRect/>
          </a:stretch>
        </p:blipFill>
        <p:spPr>
          <a:xfrm>
            <a:off x="2195513" y="1196975"/>
            <a:ext cx="4279900" cy="5040313"/>
          </a:xfrm>
          <a:prstGeom prst="rect">
            <a:avLst/>
          </a:prstGeom>
          <a:noFill/>
          <a:ln w="9525">
            <a:noFill/>
          </a:ln>
        </p:spPr>
      </p:pic>
    </p:spTree>
  </p:cSld>
  <p:clrMapOvr>
    <a:masterClrMapping/>
  </p:clrMapOvr>
  <p:transition>
    <p:randomBar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3554" name="Rectangle 2"/>
          <p:cNvSpPr>
            <a:spLocks noGrp="1" noChangeArrowheads="1"/>
          </p:cNvSpPr>
          <p:nvPr>
            <p:ph type="title"/>
          </p:nvPr>
        </p:nvSpPr>
        <p:spPr>
          <a:xfrm>
            <a:off x="1547813" y="188913"/>
            <a:ext cx="7772400" cy="685800"/>
          </a:xfrm>
        </p:spPr>
        <p:txBody>
          <a:bodyPr vert="horz" wrap="square" lIns="91440" tIns="45720" rIns="91440" bIns="45720" numCol="1" anchor="ctr" anchorCtr="0" compatLnSpc="1">
            <a:norm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The Subtraction TAP</a:t>
            </a:r>
            <a:endParaRPr kumimoji="0" lang="en-US" altLang="zh-CN"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pic>
        <p:nvPicPr>
          <p:cNvPr id="55299" name="Picture 3"/>
          <p:cNvPicPr>
            <a:picLocks noChangeAspect="1"/>
          </p:cNvPicPr>
          <p:nvPr/>
        </p:nvPicPr>
        <p:blipFill>
          <a:blip r:embed="rId1"/>
          <a:stretch>
            <a:fillRect/>
          </a:stretch>
        </p:blipFill>
        <p:spPr>
          <a:xfrm>
            <a:off x="2051050" y="1268413"/>
            <a:ext cx="4051300" cy="5113337"/>
          </a:xfrm>
          <a:prstGeom prst="rect">
            <a:avLst/>
          </a:prstGeom>
          <a:noFill/>
          <a:ln w="9525">
            <a:noFill/>
          </a:ln>
        </p:spPr>
      </p:pic>
    </p:spTree>
  </p:cSld>
  <p:clrMapOvr>
    <a:masterClrMapping/>
  </p:clrMapOvr>
  <p:transition>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Picture 2"/>
          <p:cNvPicPr>
            <a:picLocks noChangeAspect="1"/>
          </p:cNvPicPr>
          <p:nvPr/>
        </p:nvPicPr>
        <p:blipFill>
          <a:blip r:embed="rId1"/>
          <a:stretch>
            <a:fillRect/>
          </a:stretch>
        </p:blipFill>
        <p:spPr>
          <a:xfrm>
            <a:off x="2195513" y="0"/>
            <a:ext cx="6119812" cy="6103938"/>
          </a:xfrm>
          <a:prstGeom prst="rect">
            <a:avLst/>
          </a:prstGeom>
          <a:noFill/>
          <a:ln w="9525">
            <a:noFill/>
          </a:ln>
        </p:spPr>
      </p:pic>
    </p:spTree>
  </p:cSld>
  <p:clrMapOvr>
    <a:masterClrMapping/>
  </p:clrMapOvr>
  <p:transition>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7650" name="Rectangle 2"/>
          <p:cNvSpPr>
            <a:spLocks noGrp="1" noChangeArrowheads="1"/>
          </p:cNvSpPr>
          <p:nvPr>
            <p:ph type="title"/>
          </p:nvPr>
        </p:nvSpPr>
        <p:spPr>
          <a:xfrm>
            <a:off x="1835150" y="274638"/>
            <a:ext cx="6851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rPr>
              <a:t>Question</a:t>
            </a:r>
            <a:endParaRPr kumimoji="0" lang="en-US" altLang="zh-CN" sz="3600" b="1" i="0" u="none" strike="noStrike" kern="0" cap="none" spc="0" normalizeH="0" baseline="0" noProof="0" smtClean="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667651" name="Rectangle 3"/>
          <p:cNvSpPr>
            <a:spLocks noGrp="1" noChangeArrowheads="1"/>
          </p:cNvSpPr>
          <p:nvPr>
            <p:ph idx="1"/>
          </p:nvPr>
        </p:nvSpPr>
        <p:spPr>
          <a:xfrm>
            <a:off x="827405" y="1484630"/>
            <a:ext cx="8055610" cy="4770755"/>
          </a:xfrm>
        </p:spPr>
        <p:txBody>
          <a:bodyPr vert="horz" wrap="square" lIns="91440" tIns="45720" rIns="91440" bIns="45720" numCol="1" anchor="t" anchorCtr="0" compatLnSpc="1">
            <a:normAutofit fontScale="90000" lnSpcReduction="20000"/>
          </a:bodyPr>
          <a:lstStyle/>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en-US"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Please list the</a:t>
            </a:r>
            <a:r>
              <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affinity-</a:t>
            </a:r>
            <a:r>
              <a:rPr kumimoji="0" lang="en-US"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based</a:t>
            </a:r>
            <a:r>
              <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protein interactions </a:t>
            </a:r>
            <a:r>
              <a:rPr kumimoji="0" lang="en-US"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study methods and tell</a:t>
            </a:r>
            <a:r>
              <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their principles</a:t>
            </a:r>
            <a:r>
              <a:rPr kumimoji="0" lang="en-US"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a:t>
            </a:r>
            <a:endPar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What are the possible causes of false positive and false negative phenomena in co</a:t>
            </a:r>
            <a:r>
              <a:rPr kumimoji="0" lang="en-US"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a:t>
            </a:r>
            <a:r>
              <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precipitation </a:t>
            </a:r>
            <a:r>
              <a:rPr kumimoji="0" lang="en-US"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studies</a:t>
            </a:r>
            <a:r>
              <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 How to avoid them?</a:t>
            </a:r>
            <a:endPar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lang="en-US" sz="2400" b="1" kern="0" noProof="0" smtClean="0">
                <a:ln>
                  <a:noFill/>
                </a:ln>
                <a:solidFill>
                  <a:schemeClr val="tx1"/>
                </a:solidFill>
                <a:effectLst>
                  <a:outerShdw blurRad="38100" dist="38100" dir="2700000" algn="tl">
                    <a:srgbClr val="C0C0C0"/>
                  </a:outerShdw>
                </a:effectLst>
                <a:uLnTx/>
                <a:ea typeface="+mn-ea"/>
                <a:cs typeface="Arial" panose="020B0604020202020204" pitchFamily="34" charset="0"/>
                <a:sym typeface="+mn-ea"/>
              </a:rPr>
              <a:t>C</a:t>
            </a:r>
            <a:r>
              <a:rPr sz="2400" b="1" kern="0" noProof="0" smtClean="0">
                <a:ln>
                  <a:noFill/>
                </a:ln>
                <a:solidFill>
                  <a:schemeClr val="tx1"/>
                </a:solidFill>
                <a:effectLst>
                  <a:outerShdw blurRad="38100" dist="38100" dir="2700000" algn="tl">
                    <a:srgbClr val="C0C0C0"/>
                  </a:outerShdw>
                </a:effectLst>
                <a:uLnTx/>
                <a:ea typeface="+mn-ea"/>
                <a:cs typeface="Arial" panose="020B0604020202020204" pitchFamily="34" charset="0"/>
                <a:sym typeface="+mn-ea"/>
              </a:rPr>
              <a:t>ompared with other protein</a:t>
            </a:r>
            <a:r>
              <a:rPr lang="en-US" sz="2400" b="1" kern="0" noProof="0" smtClean="0">
                <a:ln>
                  <a:noFill/>
                </a:ln>
                <a:solidFill>
                  <a:schemeClr val="tx1"/>
                </a:solidFill>
                <a:effectLst>
                  <a:outerShdw blurRad="38100" dist="38100" dir="2700000" algn="tl">
                    <a:srgbClr val="C0C0C0"/>
                  </a:outerShdw>
                </a:effectLst>
                <a:uLnTx/>
                <a:ea typeface="+mn-ea"/>
                <a:cs typeface="Arial" panose="020B0604020202020204" pitchFamily="34" charset="0"/>
                <a:sym typeface="+mn-ea"/>
              </a:rPr>
              <a:t>-protein </a:t>
            </a:r>
            <a:r>
              <a:rPr sz="2400" b="1" kern="0" noProof="0" smtClean="0">
                <a:ln>
                  <a:noFill/>
                </a:ln>
                <a:solidFill>
                  <a:schemeClr val="tx1"/>
                </a:solidFill>
                <a:effectLst>
                  <a:outerShdw blurRad="38100" dist="38100" dir="2700000" algn="tl">
                    <a:srgbClr val="C0C0C0"/>
                  </a:outerShdw>
                </a:effectLst>
                <a:uLnTx/>
                <a:ea typeface="+mn-ea"/>
                <a:cs typeface="Arial" panose="020B0604020202020204" pitchFamily="34" charset="0"/>
                <a:sym typeface="+mn-ea"/>
              </a:rPr>
              <a:t>interaction </a:t>
            </a:r>
            <a:r>
              <a:rPr lang="en-US" sz="2400" b="1" kern="0" noProof="0" smtClean="0">
                <a:ln>
                  <a:noFill/>
                </a:ln>
                <a:solidFill>
                  <a:schemeClr val="tx1"/>
                </a:solidFill>
                <a:effectLst>
                  <a:outerShdw blurRad="38100" dist="38100" dir="2700000" algn="tl">
                    <a:srgbClr val="C0C0C0"/>
                  </a:outerShdw>
                </a:effectLst>
                <a:uLnTx/>
                <a:ea typeface="+mn-ea"/>
                <a:cs typeface="Arial" panose="020B0604020202020204" pitchFamily="34" charset="0"/>
                <a:sym typeface="+mn-ea"/>
              </a:rPr>
              <a:t>study methods such as</a:t>
            </a:r>
            <a:r>
              <a:rPr sz="2400" b="1" kern="0" noProof="0" smtClean="0">
                <a:ln>
                  <a:noFill/>
                </a:ln>
                <a:solidFill>
                  <a:schemeClr val="tx1"/>
                </a:solidFill>
                <a:effectLst>
                  <a:outerShdw blurRad="38100" dist="38100" dir="2700000" algn="tl">
                    <a:srgbClr val="C0C0C0"/>
                  </a:outerShdw>
                </a:effectLst>
                <a:uLnTx/>
                <a:ea typeface="+mn-ea"/>
                <a:cs typeface="Arial" panose="020B0604020202020204" pitchFamily="34" charset="0"/>
                <a:sym typeface="+mn-ea"/>
              </a:rPr>
              <a:t> yeast two-hybrid</a:t>
            </a:r>
            <a:r>
              <a:rPr lang="en-US" sz="2400" b="1" kern="0" noProof="0" smtClean="0">
                <a:ln>
                  <a:noFill/>
                </a:ln>
                <a:solidFill>
                  <a:schemeClr val="tx1"/>
                </a:solidFill>
                <a:effectLst>
                  <a:outerShdw blurRad="38100" dist="38100" dir="2700000" algn="tl">
                    <a:srgbClr val="C0C0C0"/>
                  </a:outerShdw>
                </a:effectLst>
                <a:uLnTx/>
                <a:ea typeface="+mn-ea"/>
                <a:cs typeface="Arial" panose="020B0604020202020204" pitchFamily="34" charset="0"/>
                <a:sym typeface="+mn-ea"/>
              </a:rPr>
              <a:t>, w</a:t>
            </a:r>
            <a:r>
              <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hat are the advantages and disadvantages of co</a:t>
            </a:r>
            <a:r>
              <a:rPr kumimoji="0" lang="en-US"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a:t>
            </a:r>
            <a:r>
              <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precipitation technology ?</a:t>
            </a:r>
            <a:endPar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What is tandem affinity purification technology? What is the principle? What are the advantages and disadvantages of this technology compared with other technologies?</a:t>
            </a:r>
            <a:endParaRPr kumimoji="0" sz="24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Tree>
  </p:cSld>
  <p:clrMapOvr>
    <a:masterClrMapping/>
  </p:clrMapOvr>
  <p:transition>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9106" name="Rectangle 2"/>
          <p:cNvSpPr>
            <a:spLocks noGrp="1" noChangeArrowheads="1"/>
          </p:cNvSpPr>
          <p:nvPr>
            <p:ph type="title"/>
          </p:nvPr>
        </p:nvSpPr>
        <p:spPr>
          <a:xfrm>
            <a:off x="1476375" y="381000"/>
            <a:ext cx="7667625" cy="6096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t>1 Tags Pull-Down </a:t>
            </a:r>
            <a:br>
              <a:rPr kumimoji="0" lang="en-US" altLang="zh-CN" sz="28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br>
            <a:r>
              <a:rPr kumimoji="0" lang="en-US" altLang="zh-CN" sz="28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t>            ---GST, His, Flag, HaloTag™</a:t>
            </a:r>
            <a:endParaRPr kumimoji="0" lang="en-US" altLang="zh-CN" sz="28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endParaRPr>
          </a:p>
        </p:txBody>
      </p:sp>
      <p:sp>
        <p:nvSpPr>
          <p:cNvPr id="559107" name="Rectangle 3"/>
          <p:cNvSpPr>
            <a:spLocks noGrp="1" noChangeArrowheads="1"/>
          </p:cNvSpPr>
          <p:nvPr>
            <p:ph idx="1"/>
          </p:nvPr>
        </p:nvSpPr>
        <p:spPr>
          <a:xfrm>
            <a:off x="685800" y="1676400"/>
            <a:ext cx="7486650" cy="4876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One of the most commonly used method for </a:t>
            </a:r>
            <a:r>
              <a:rPr kumimoji="0" lang="en-US" altLang="zh-CN" sz="2800" b="1" i="1"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in vitro </a:t>
            </a:r>
            <a:r>
              <a:rPr kumimoji="0" lang="en-US" altLang="zh-CN" sz="2800" b="1" i="0" u="none" strike="noStrike" kern="0" cap="none" spc="0" normalizeH="0" baseline="0" noProof="0" smtClean="0">
                <a:ln>
                  <a:noFill/>
                </a:ln>
                <a:solidFill>
                  <a:srgbClr val="FF0000"/>
                </a:solidFill>
                <a:effectLst>
                  <a:outerShdw blurRad="38100" dist="38100" dir="2700000" algn="tl">
                    <a:srgbClr val="C0C0C0"/>
                  </a:outerShdw>
                </a:effectLst>
                <a:uLnTx/>
                <a:uFillTx/>
                <a:ea typeface="+mn-ea"/>
                <a:cs typeface="Arial" panose="020B0604020202020204" pitchFamily="34" charset="0"/>
              </a:rPr>
              <a:t>confirmatio</a:t>
            </a: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n of suspected interactions, however </a:t>
            </a:r>
            <a:r>
              <a:rPr kumimoji="0" lang="en-US" altLang="zh-CN" sz="2800" b="1" i="0" u="none" strike="noStrike" kern="0" cap="none" spc="0" normalizeH="0" baseline="0" noProof="0" smtClean="0">
                <a:ln>
                  <a:noFill/>
                </a:ln>
                <a:solidFill>
                  <a:srgbClr val="FF0000"/>
                </a:solidFill>
                <a:effectLst>
                  <a:outerShdw blurRad="38100" dist="38100" dir="2700000" algn="tl">
                    <a:srgbClr val="C0C0C0"/>
                  </a:outerShdw>
                </a:effectLst>
                <a:uLnTx/>
                <a:uFillTx/>
                <a:ea typeface="+mn-ea"/>
                <a:cs typeface="Arial" panose="020B0604020202020204" pitchFamily="34" charset="0"/>
              </a:rPr>
              <a:t>screenin</a:t>
            </a: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g of novel interactions is also possible.</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A resin immobilizes the tagged protein partner which in turn pulls down the interacting protein.</a:t>
            </a: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pic>
        <p:nvPicPr>
          <p:cNvPr id="7172" name="Picture 4"/>
          <p:cNvPicPr>
            <a:picLocks noChangeAspect="1"/>
          </p:cNvPicPr>
          <p:nvPr/>
        </p:nvPicPr>
        <p:blipFill>
          <a:blip r:embed="rId1"/>
          <a:stretch>
            <a:fillRect/>
          </a:stretch>
        </p:blipFill>
        <p:spPr>
          <a:xfrm>
            <a:off x="5292725" y="4676775"/>
            <a:ext cx="3409950" cy="2181225"/>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9107">
                                            <p:txEl>
                                              <p:charRg st="0" end="14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9107">
                                            <p:txEl>
                                              <p:charRg st="148" end="24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1154" name="Rectangle 2"/>
          <p:cNvSpPr>
            <a:spLocks noGrp="1" noChangeArrowheads="1"/>
          </p:cNvSpPr>
          <p:nvPr>
            <p:ph type="title"/>
          </p:nvPr>
        </p:nvSpPr>
        <p:spPr>
          <a:xfrm>
            <a:off x="1835150" y="274638"/>
            <a:ext cx="6851650" cy="7064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rPr>
              <a:t>The Pull Down Method</a:t>
            </a:r>
            <a:endParaRPr kumimoji="0" lang="en-US" altLang="zh-CN" sz="3600" b="1" i="0" u="none" strike="noStrike" kern="0" cap="none" spc="0" normalizeH="0" baseline="0" noProof="0" smtClean="0">
              <a:ln>
                <a:noFill/>
              </a:ln>
              <a:solidFill>
                <a:srgbClr val="CC3300"/>
              </a:solidFill>
              <a:effectLst>
                <a:outerShdw blurRad="38100" dist="38100" dir="2700000" algn="tl">
                  <a:srgbClr val="C0C0C0"/>
                </a:outerShdw>
              </a:effectLst>
              <a:uLnTx/>
              <a:uFillTx/>
              <a:ea typeface="+mj-ea"/>
              <a:cs typeface="Arial" panose="020B0604020202020204" pitchFamily="34" charset="0"/>
            </a:endParaRPr>
          </a:p>
        </p:txBody>
      </p:sp>
      <p:sp>
        <p:nvSpPr>
          <p:cNvPr id="561155" name="Rectangle 3"/>
          <p:cNvSpPr>
            <a:spLocks noGrp="1" noChangeArrowheads="1"/>
          </p:cNvSpPr>
          <p:nvPr>
            <p:ph idx="1"/>
          </p:nvPr>
        </p:nvSpPr>
        <p:spPr>
          <a:xfrm>
            <a:off x="1116013" y="1557338"/>
            <a:ext cx="7772400" cy="4572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Affinity chromatography method</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Using a tagged or labeled (</a:t>
            </a:r>
            <a:r>
              <a:rPr kumimoji="0" lang="en-US" altLang="zh-CN"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mn-ea"/>
                <a:cs typeface="Arial" panose="020B0604020202020204" pitchFamily="34" charset="0"/>
              </a:rPr>
              <a:t>GST, His, Flag, HaloTag™</a:t>
            </a: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 bait by binding a specific affinity matrix</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Purification of a prey protein from a lysate sample or other protein-containing mixture </a:t>
            </a:r>
            <a:endParaRPr kumimoji="0" lang="en-US" altLang="ko-KR" sz="28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p:txBody>
      </p:sp>
    </p:spTree>
  </p:cSld>
  <p:clrMapOvr>
    <a:masterClrMapping/>
  </p:clrMapOvr>
  <p:transition>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02" name="Rectangle 2"/>
          <p:cNvSpPr>
            <a:spLocks noGrp="1" noChangeArrowheads="1"/>
          </p:cNvSpPr>
          <p:nvPr>
            <p:ph type="title"/>
          </p:nvPr>
        </p:nvSpPr>
        <p:spPr>
          <a:xfrm>
            <a:off x="1547813" y="0"/>
            <a:ext cx="7596188" cy="10668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2800" b="0"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GST-pull down assays</a:t>
            </a:r>
            <a:br>
              <a:rPr kumimoji="0" lang="en-US" altLang="zh-CN" sz="2800" b="0"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br>
            <a:r>
              <a:rPr kumimoji="0" lang="en-US" altLang="ko-KR" sz="2000" b="0"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 </a:t>
            </a:r>
            <a:r>
              <a:rPr kumimoji="0" lang="en-US" altLang="ko-KR" sz="20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rPr>
              <a:t>GTH(glutathione)-GST(glutathione S-transferase) binding</a:t>
            </a:r>
            <a:endParaRPr kumimoji="0" lang="en-US" altLang="ko-KR" sz="2000" b="1" i="0" u="none" strike="noStrike" kern="0" cap="none" spc="0" normalizeH="0" baseline="0" noProof="0" smtClean="0">
              <a:ln>
                <a:noFill/>
              </a:ln>
              <a:solidFill>
                <a:schemeClr val="tx1"/>
              </a:solidFill>
              <a:effectLst>
                <a:outerShdw blurRad="38100" dist="38100" dir="2700000" algn="tl">
                  <a:srgbClr val="C0C0C0"/>
                </a:outerShdw>
              </a:effectLst>
              <a:uLnTx/>
              <a:uFillTx/>
              <a:ea typeface="Gulim" pitchFamily="34" charset="-127"/>
              <a:cs typeface="Arial" panose="020B0604020202020204" pitchFamily="34" charset="0"/>
            </a:endParaRPr>
          </a:p>
        </p:txBody>
      </p:sp>
      <p:grpSp>
        <p:nvGrpSpPr>
          <p:cNvPr id="2" name="Group 3"/>
          <p:cNvGrpSpPr/>
          <p:nvPr/>
        </p:nvGrpSpPr>
        <p:grpSpPr>
          <a:xfrm>
            <a:off x="6300788" y="2852738"/>
            <a:ext cx="2284412" cy="1757362"/>
            <a:chOff x="3984" y="1677"/>
            <a:chExt cx="1439" cy="1107"/>
          </a:xfrm>
        </p:grpSpPr>
        <p:grpSp>
          <p:nvGrpSpPr>
            <p:cNvPr id="9272" name="Group 4"/>
            <p:cNvGrpSpPr/>
            <p:nvPr/>
          </p:nvGrpSpPr>
          <p:grpSpPr>
            <a:xfrm>
              <a:off x="3984" y="2112"/>
              <a:ext cx="768" cy="672"/>
              <a:chOff x="3648" y="2016"/>
              <a:chExt cx="768" cy="672"/>
            </a:xfrm>
          </p:grpSpPr>
          <p:sp>
            <p:nvSpPr>
              <p:cNvPr id="9275" name="Rectangle 5"/>
              <p:cNvSpPr/>
              <p:nvPr/>
            </p:nvSpPr>
            <p:spPr>
              <a:xfrm>
                <a:off x="3792" y="2256"/>
                <a:ext cx="144" cy="144"/>
              </a:xfrm>
              <a:prstGeom prst="rect">
                <a:avLst/>
              </a:prstGeom>
              <a:solidFill>
                <a:schemeClr val="tx1"/>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76" name="AutoShape 6"/>
              <p:cNvSpPr/>
              <p:nvPr/>
            </p:nvSpPr>
            <p:spPr>
              <a:xfrm>
                <a:off x="3888" y="2016"/>
                <a:ext cx="144" cy="192"/>
              </a:xfrm>
              <a:prstGeom prst="roundRect">
                <a:avLst>
                  <a:gd name="adj" fmla="val 34028"/>
                </a:avLst>
              </a:prstGeom>
              <a:solidFill>
                <a:schemeClr val="accent1"/>
              </a:solidFill>
              <a:ln w="9525" cap="flat" cmpd="sng">
                <a:solidFill>
                  <a:srgbClr val="FF99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9277" name="AutoShape 7"/>
              <p:cNvSpPr/>
              <p:nvPr/>
            </p:nvSpPr>
            <p:spPr>
              <a:xfrm>
                <a:off x="3936" y="2160"/>
                <a:ext cx="192" cy="192"/>
              </a:xfrm>
              <a:prstGeom prst="octagon">
                <a:avLst>
                  <a:gd name="adj" fmla="val 29287"/>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78" name="AutoShape 8"/>
              <p:cNvSpPr/>
              <p:nvPr/>
            </p:nvSpPr>
            <p:spPr>
              <a:xfrm>
                <a:off x="3936" y="2400"/>
                <a:ext cx="240" cy="240"/>
              </a:xfrm>
              <a:prstGeom prst="plus">
                <a:avLst>
                  <a:gd name="adj" fmla="val 33856"/>
                </a:avLst>
              </a:prstGeom>
              <a:solidFill>
                <a:srgbClr val="1717FF"/>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79" name="AutoShape 9"/>
              <p:cNvSpPr/>
              <p:nvPr/>
            </p:nvSpPr>
            <p:spPr>
              <a:xfrm>
                <a:off x="4128" y="2208"/>
                <a:ext cx="192" cy="192"/>
              </a:xfrm>
              <a:prstGeom prst="pentagon">
                <a:avLst/>
              </a:prstGeom>
              <a:solidFill>
                <a:srgbClr val="FF531E"/>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80" name="AutoShape 10"/>
              <p:cNvSpPr/>
              <p:nvPr/>
            </p:nvSpPr>
            <p:spPr>
              <a:xfrm>
                <a:off x="4128" y="2400"/>
                <a:ext cx="192" cy="192"/>
              </a:xfrm>
              <a:prstGeom prst="triangle">
                <a:avLst>
                  <a:gd name="adj" fmla="val 50000"/>
                </a:avLst>
              </a:prstGeom>
              <a:solidFill>
                <a:srgbClr val="BD812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81" name="AutoShape 11"/>
              <p:cNvSpPr/>
              <p:nvPr/>
            </p:nvSpPr>
            <p:spPr>
              <a:xfrm>
                <a:off x="4080" y="2016"/>
                <a:ext cx="192" cy="192"/>
              </a:xfrm>
              <a:prstGeom prst="hexagon">
                <a:avLst>
                  <a:gd name="adj" fmla="val 25000"/>
                  <a:gd name="vf" fmla="val 115470"/>
                </a:avLst>
              </a:prstGeom>
              <a:solidFill>
                <a:srgbClr val="FFEC40"/>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82" name="Oval 12"/>
              <p:cNvSpPr/>
              <p:nvPr/>
            </p:nvSpPr>
            <p:spPr>
              <a:xfrm>
                <a:off x="3696" y="2400"/>
                <a:ext cx="240" cy="96"/>
              </a:xfrm>
              <a:prstGeom prst="ellipse">
                <a:avLst/>
              </a:prstGeom>
              <a:solidFill>
                <a:schemeClr val="folHlink"/>
              </a:solidFill>
              <a:ln w="9525" cap="flat" cmpd="sng">
                <a:solidFill>
                  <a:srgbClr val="FF99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9283" name="AutoShape 13"/>
              <p:cNvSpPr/>
              <p:nvPr/>
            </p:nvSpPr>
            <p:spPr>
              <a:xfrm>
                <a:off x="3648" y="2112"/>
                <a:ext cx="192" cy="192"/>
              </a:xfrm>
              <a:prstGeom prst="octagon">
                <a:avLst>
                  <a:gd name="adj" fmla="val 29287"/>
                </a:avLst>
              </a:prstGeom>
              <a:solidFill>
                <a:srgbClr val="1717FF"/>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84" name="Rectangle 14"/>
              <p:cNvSpPr/>
              <p:nvPr/>
            </p:nvSpPr>
            <p:spPr>
              <a:xfrm>
                <a:off x="4272" y="2352"/>
                <a:ext cx="144" cy="144"/>
              </a:xfrm>
              <a:prstGeom prst="rect">
                <a:avLst/>
              </a:prstGeom>
              <a:solidFill>
                <a:schemeClr val="accent2"/>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85" name="AutoShape 15"/>
              <p:cNvSpPr/>
              <p:nvPr/>
            </p:nvSpPr>
            <p:spPr>
              <a:xfrm>
                <a:off x="3792" y="2496"/>
                <a:ext cx="144" cy="192"/>
              </a:xfrm>
              <a:prstGeom prst="roundRect">
                <a:avLst>
                  <a:gd name="adj" fmla="val 34028"/>
                </a:avLst>
              </a:prstGeom>
              <a:solidFill>
                <a:srgbClr val="FFEC40"/>
              </a:solidFill>
              <a:ln w="9525" cap="flat" cmpd="sng">
                <a:solidFill>
                  <a:srgbClr val="FF99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grpSp>
        <p:sp>
          <p:nvSpPr>
            <p:cNvPr id="9273" name="Line 16"/>
            <p:cNvSpPr/>
            <p:nvPr/>
          </p:nvSpPr>
          <p:spPr>
            <a:xfrm>
              <a:off x="4368" y="1728"/>
              <a:ext cx="0" cy="288"/>
            </a:xfrm>
            <a:prstGeom prst="line">
              <a:avLst/>
            </a:prstGeom>
            <a:ln w="25400" cap="flat" cmpd="sng">
              <a:solidFill>
                <a:srgbClr val="FF9900"/>
              </a:solidFill>
              <a:prstDash val="solid"/>
              <a:headEnd type="none" w="med" len="med"/>
              <a:tailEnd type="triangle" w="med" len="med"/>
            </a:ln>
          </p:spPr>
        </p:sp>
        <p:sp>
          <p:nvSpPr>
            <p:cNvPr id="9274" name="Text Box 17"/>
            <p:cNvSpPr txBox="1"/>
            <p:nvPr/>
          </p:nvSpPr>
          <p:spPr>
            <a:xfrm>
              <a:off x="4391" y="1677"/>
              <a:ext cx="1032" cy="332"/>
            </a:xfrm>
            <a:prstGeom prst="rect">
              <a:avLst/>
            </a:prstGeom>
            <a:noFill/>
            <a:ln w="9525" cap="flat" cmpd="sng">
              <a:solidFill>
                <a:srgbClr val="FF9900"/>
              </a:solidFill>
              <a:prstDash val="solid"/>
              <a:miter/>
              <a:headEnd type="none" w="med" len="med"/>
              <a:tailEnd type="none" w="med" len="med"/>
            </a:ln>
          </p:spPr>
          <p:txBody>
            <a:bodyPr wrap="none" lIns="90000" tIns="46800" rIns="90000" bIns="46800" anchor="ctr">
              <a:spAutoFit/>
            </a:bodyPr>
            <a:p>
              <a:pPr eaLnBrk="0" hangingPunct="0"/>
              <a:r>
                <a:rPr lang="en-US" altLang="ko-KR" sz="1400" dirty="0">
                  <a:solidFill>
                    <a:schemeClr val="accent2"/>
                  </a:solidFill>
                  <a:latin typeface="Arial" panose="020B0604020202020204" pitchFamily="34" charset="0"/>
                  <a:ea typeface="Gulim" pitchFamily="34" charset="-127"/>
                </a:rPr>
                <a:t>prepare protein</a:t>
              </a:r>
              <a:endParaRPr lang="en-US" altLang="ko-KR" sz="1400" dirty="0">
                <a:solidFill>
                  <a:schemeClr val="accent2"/>
                </a:solidFill>
                <a:latin typeface="Arial" panose="020B0604020202020204" pitchFamily="34" charset="0"/>
                <a:ea typeface="Gulim" pitchFamily="34" charset="-127"/>
              </a:endParaRPr>
            </a:p>
            <a:p>
              <a:pPr eaLnBrk="0" hangingPunct="0"/>
              <a:r>
                <a:rPr lang="en-US" altLang="ko-KR" sz="1400" dirty="0">
                  <a:solidFill>
                    <a:schemeClr val="accent2"/>
                  </a:solidFill>
                  <a:latin typeface="Arial" panose="020B0604020202020204" pitchFamily="34" charset="0"/>
                  <a:ea typeface="Gulim" pitchFamily="34" charset="-127"/>
                </a:rPr>
                <a:t>extract from tissue</a:t>
              </a:r>
              <a:endParaRPr lang="en-US" altLang="ko-KR" sz="1400" dirty="0">
                <a:solidFill>
                  <a:schemeClr val="accent2"/>
                </a:solidFill>
                <a:latin typeface="Arial" panose="020B0604020202020204" pitchFamily="34" charset="0"/>
                <a:ea typeface="Gulim" pitchFamily="34" charset="-127"/>
              </a:endParaRPr>
            </a:p>
          </p:txBody>
        </p:sp>
      </p:grpSp>
      <p:grpSp>
        <p:nvGrpSpPr>
          <p:cNvPr id="4" name="Group 18"/>
          <p:cNvGrpSpPr/>
          <p:nvPr/>
        </p:nvGrpSpPr>
        <p:grpSpPr>
          <a:xfrm>
            <a:off x="3048000" y="4495800"/>
            <a:ext cx="3352800" cy="2133600"/>
            <a:chOff x="1920" y="2832"/>
            <a:chExt cx="2112" cy="1344"/>
          </a:xfrm>
        </p:grpSpPr>
        <p:grpSp>
          <p:nvGrpSpPr>
            <p:cNvPr id="9248" name="Group 19"/>
            <p:cNvGrpSpPr/>
            <p:nvPr/>
          </p:nvGrpSpPr>
          <p:grpSpPr>
            <a:xfrm>
              <a:off x="2496" y="3168"/>
              <a:ext cx="1008" cy="1008"/>
              <a:chOff x="2304" y="2784"/>
              <a:chExt cx="1008" cy="1008"/>
            </a:xfrm>
          </p:grpSpPr>
          <p:sp>
            <p:nvSpPr>
              <p:cNvPr id="9252" name="AutoShape 20"/>
              <p:cNvSpPr/>
              <p:nvPr/>
            </p:nvSpPr>
            <p:spPr>
              <a:xfrm>
                <a:off x="2544" y="2976"/>
                <a:ext cx="192" cy="192"/>
              </a:xfrm>
              <a:prstGeom prst="octagon">
                <a:avLst>
                  <a:gd name="adj" fmla="val 29287"/>
                </a:avLst>
              </a:prstGeom>
              <a:solidFill>
                <a:srgbClr val="1717FF"/>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nvGrpSpPr>
              <p:cNvPr id="9253" name="Group 21"/>
              <p:cNvGrpSpPr/>
              <p:nvPr/>
            </p:nvGrpSpPr>
            <p:grpSpPr>
              <a:xfrm rot="1523772">
                <a:off x="2304" y="3024"/>
                <a:ext cx="720" cy="96"/>
                <a:chOff x="1056" y="2880"/>
                <a:chExt cx="720" cy="96"/>
              </a:xfrm>
            </p:grpSpPr>
            <p:sp>
              <p:nvSpPr>
                <p:cNvPr id="9270" name="Rectangle 22"/>
                <p:cNvSpPr/>
                <p:nvPr/>
              </p:nvSpPr>
              <p:spPr>
                <a:xfrm>
                  <a:off x="1056" y="2880"/>
                  <a:ext cx="432" cy="96"/>
                </a:xfrm>
                <a:prstGeom prst="rect">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71" name="Rectangle 23"/>
                <p:cNvSpPr/>
                <p:nvPr/>
              </p:nvSpPr>
              <p:spPr>
                <a:xfrm>
                  <a:off x="1488" y="2880"/>
                  <a:ext cx="288" cy="96"/>
                </a:xfrm>
                <a:prstGeom prst="rect">
                  <a:avLst/>
                </a:prstGeom>
                <a:solidFill>
                  <a:schemeClr val="folHlink"/>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9254" name="Rectangle 24"/>
              <p:cNvSpPr/>
              <p:nvPr/>
            </p:nvSpPr>
            <p:spPr>
              <a:xfrm>
                <a:off x="2688" y="3120"/>
                <a:ext cx="144" cy="144"/>
              </a:xfrm>
              <a:prstGeom prst="rect">
                <a:avLst/>
              </a:prstGeom>
              <a:solidFill>
                <a:schemeClr val="tx1"/>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55" name="AutoShape 25"/>
              <p:cNvSpPr/>
              <p:nvPr/>
            </p:nvSpPr>
            <p:spPr>
              <a:xfrm>
                <a:off x="2784" y="2880"/>
                <a:ext cx="144" cy="192"/>
              </a:xfrm>
              <a:prstGeom prst="roundRect">
                <a:avLst>
                  <a:gd name="adj" fmla="val 34028"/>
                </a:avLst>
              </a:prstGeom>
              <a:solidFill>
                <a:schemeClr val="accent1"/>
              </a:solidFill>
              <a:ln w="9525" cap="flat" cmpd="sng">
                <a:solidFill>
                  <a:srgbClr val="FF99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9256" name="AutoShape 26"/>
              <p:cNvSpPr/>
              <p:nvPr/>
            </p:nvSpPr>
            <p:spPr>
              <a:xfrm>
                <a:off x="2832" y="3024"/>
                <a:ext cx="192" cy="192"/>
              </a:xfrm>
              <a:prstGeom prst="octagon">
                <a:avLst>
                  <a:gd name="adj" fmla="val 29287"/>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57" name="AutoShape 27"/>
              <p:cNvSpPr/>
              <p:nvPr/>
            </p:nvSpPr>
            <p:spPr>
              <a:xfrm>
                <a:off x="3024" y="3072"/>
                <a:ext cx="192" cy="192"/>
              </a:xfrm>
              <a:prstGeom prst="pentagon">
                <a:avLst/>
              </a:prstGeom>
              <a:solidFill>
                <a:srgbClr val="FF531E"/>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58" name="AutoShape 28"/>
              <p:cNvSpPr/>
              <p:nvPr/>
            </p:nvSpPr>
            <p:spPr>
              <a:xfrm>
                <a:off x="3024" y="3264"/>
                <a:ext cx="192" cy="192"/>
              </a:xfrm>
              <a:prstGeom prst="triangle">
                <a:avLst>
                  <a:gd name="adj" fmla="val 50000"/>
                </a:avLst>
              </a:prstGeom>
              <a:solidFill>
                <a:srgbClr val="BD812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59" name="AutoShape 29"/>
              <p:cNvSpPr/>
              <p:nvPr/>
            </p:nvSpPr>
            <p:spPr>
              <a:xfrm>
                <a:off x="2976" y="2880"/>
                <a:ext cx="192" cy="192"/>
              </a:xfrm>
              <a:prstGeom prst="hexagon">
                <a:avLst>
                  <a:gd name="adj" fmla="val 25000"/>
                  <a:gd name="vf" fmla="val 115470"/>
                </a:avLst>
              </a:prstGeom>
              <a:solidFill>
                <a:srgbClr val="FFEC40"/>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60" name="Oval 30"/>
              <p:cNvSpPr/>
              <p:nvPr/>
            </p:nvSpPr>
            <p:spPr>
              <a:xfrm>
                <a:off x="2592" y="3264"/>
                <a:ext cx="240" cy="96"/>
              </a:xfrm>
              <a:prstGeom prst="ellipse">
                <a:avLst/>
              </a:prstGeom>
              <a:solidFill>
                <a:schemeClr val="folHlink"/>
              </a:solidFill>
              <a:ln w="9525" cap="flat" cmpd="sng">
                <a:solidFill>
                  <a:srgbClr val="FF99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9261" name="Rectangle 31"/>
              <p:cNvSpPr/>
              <p:nvPr/>
            </p:nvSpPr>
            <p:spPr>
              <a:xfrm>
                <a:off x="3168" y="3216"/>
                <a:ext cx="144" cy="144"/>
              </a:xfrm>
              <a:prstGeom prst="rect">
                <a:avLst/>
              </a:prstGeom>
              <a:solidFill>
                <a:schemeClr val="accent2"/>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62" name="AutoShape 32"/>
              <p:cNvSpPr/>
              <p:nvPr/>
            </p:nvSpPr>
            <p:spPr>
              <a:xfrm>
                <a:off x="2688" y="3360"/>
                <a:ext cx="144" cy="192"/>
              </a:xfrm>
              <a:prstGeom prst="roundRect">
                <a:avLst>
                  <a:gd name="adj" fmla="val 34028"/>
                </a:avLst>
              </a:prstGeom>
              <a:solidFill>
                <a:srgbClr val="FFEC40"/>
              </a:solidFill>
              <a:ln w="9525" cap="flat" cmpd="sng">
                <a:solidFill>
                  <a:srgbClr val="FF99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grpSp>
            <p:nvGrpSpPr>
              <p:cNvPr id="9263" name="Group 33"/>
              <p:cNvGrpSpPr/>
              <p:nvPr/>
            </p:nvGrpSpPr>
            <p:grpSpPr>
              <a:xfrm rot="-6640334">
                <a:off x="2472" y="3096"/>
                <a:ext cx="720" cy="96"/>
                <a:chOff x="1056" y="2880"/>
                <a:chExt cx="720" cy="96"/>
              </a:xfrm>
            </p:grpSpPr>
            <p:sp>
              <p:nvSpPr>
                <p:cNvPr id="9268" name="Rectangle 34"/>
                <p:cNvSpPr/>
                <p:nvPr/>
              </p:nvSpPr>
              <p:spPr>
                <a:xfrm>
                  <a:off x="1056" y="2880"/>
                  <a:ext cx="432" cy="96"/>
                </a:xfrm>
                <a:prstGeom prst="rect">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69" name="Rectangle 35"/>
                <p:cNvSpPr/>
                <p:nvPr/>
              </p:nvSpPr>
              <p:spPr>
                <a:xfrm>
                  <a:off x="1488" y="2880"/>
                  <a:ext cx="288" cy="96"/>
                </a:xfrm>
                <a:prstGeom prst="rect">
                  <a:avLst/>
                </a:prstGeom>
                <a:solidFill>
                  <a:schemeClr val="folHlink"/>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9264" name="Group 36"/>
              <p:cNvGrpSpPr/>
              <p:nvPr/>
            </p:nvGrpSpPr>
            <p:grpSpPr>
              <a:xfrm rot="-2900999">
                <a:off x="2712" y="3384"/>
                <a:ext cx="720" cy="96"/>
                <a:chOff x="1056" y="2880"/>
                <a:chExt cx="720" cy="96"/>
              </a:xfrm>
            </p:grpSpPr>
            <p:sp>
              <p:nvSpPr>
                <p:cNvPr id="9266" name="Rectangle 37"/>
                <p:cNvSpPr/>
                <p:nvPr/>
              </p:nvSpPr>
              <p:spPr>
                <a:xfrm>
                  <a:off x="1056" y="2880"/>
                  <a:ext cx="432" cy="96"/>
                </a:xfrm>
                <a:prstGeom prst="rect">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67" name="Rectangle 38"/>
                <p:cNvSpPr/>
                <p:nvPr/>
              </p:nvSpPr>
              <p:spPr>
                <a:xfrm>
                  <a:off x="1488" y="2880"/>
                  <a:ext cx="288" cy="96"/>
                </a:xfrm>
                <a:prstGeom prst="rect">
                  <a:avLst/>
                </a:prstGeom>
                <a:solidFill>
                  <a:schemeClr val="folHlink"/>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9265" name="AutoShape 39"/>
              <p:cNvSpPr/>
              <p:nvPr/>
            </p:nvSpPr>
            <p:spPr>
              <a:xfrm>
                <a:off x="2832" y="3264"/>
                <a:ext cx="240" cy="240"/>
              </a:xfrm>
              <a:prstGeom prst="plus">
                <a:avLst>
                  <a:gd name="adj" fmla="val 33856"/>
                </a:avLst>
              </a:prstGeom>
              <a:solidFill>
                <a:srgbClr val="1717FF"/>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9249" name="Line 40"/>
            <p:cNvSpPr/>
            <p:nvPr/>
          </p:nvSpPr>
          <p:spPr>
            <a:xfrm>
              <a:off x="1920" y="2832"/>
              <a:ext cx="480" cy="336"/>
            </a:xfrm>
            <a:prstGeom prst="line">
              <a:avLst/>
            </a:prstGeom>
            <a:ln w="25400" cap="flat" cmpd="sng">
              <a:solidFill>
                <a:srgbClr val="FF9900"/>
              </a:solidFill>
              <a:prstDash val="solid"/>
              <a:headEnd type="none" w="med" len="med"/>
              <a:tailEnd type="triangle" w="med" len="med"/>
            </a:ln>
          </p:spPr>
        </p:sp>
        <p:sp>
          <p:nvSpPr>
            <p:cNvPr id="9250" name="Line 41"/>
            <p:cNvSpPr/>
            <p:nvPr/>
          </p:nvSpPr>
          <p:spPr>
            <a:xfrm flipH="1">
              <a:off x="3552" y="2880"/>
              <a:ext cx="480" cy="336"/>
            </a:xfrm>
            <a:prstGeom prst="line">
              <a:avLst/>
            </a:prstGeom>
            <a:ln w="25400" cap="flat" cmpd="sng">
              <a:solidFill>
                <a:srgbClr val="FF9900"/>
              </a:solidFill>
              <a:prstDash val="solid"/>
              <a:headEnd type="none" w="med" len="med"/>
              <a:tailEnd type="triangle" w="med" len="med"/>
            </a:ln>
          </p:spPr>
        </p:sp>
        <p:sp>
          <p:nvSpPr>
            <p:cNvPr id="9251" name="Text Box 42"/>
            <p:cNvSpPr txBox="1"/>
            <p:nvPr/>
          </p:nvSpPr>
          <p:spPr>
            <a:xfrm>
              <a:off x="2543" y="2877"/>
              <a:ext cx="964" cy="198"/>
            </a:xfrm>
            <a:prstGeom prst="rect">
              <a:avLst/>
            </a:prstGeom>
            <a:noFill/>
            <a:ln w="9525" cap="flat" cmpd="sng">
              <a:solidFill>
                <a:srgbClr val="FF9900"/>
              </a:solidFill>
              <a:prstDash val="solid"/>
              <a:miter/>
              <a:headEnd type="none" w="med" len="med"/>
              <a:tailEnd type="none" w="med" len="med"/>
            </a:ln>
          </p:spPr>
          <p:txBody>
            <a:bodyPr wrap="none" lIns="90000" tIns="46800" rIns="90000" bIns="46800" anchor="ctr">
              <a:spAutoFit/>
            </a:bodyPr>
            <a:p>
              <a:pPr eaLnBrk="0" hangingPunct="0"/>
              <a:r>
                <a:rPr lang="en-US" altLang="ko-KR" sz="1400" dirty="0">
                  <a:solidFill>
                    <a:schemeClr val="accent2"/>
                  </a:solidFill>
                  <a:latin typeface="Arial" panose="020B0604020202020204" pitchFamily="34" charset="0"/>
                  <a:ea typeface="Gulim" pitchFamily="34" charset="-127"/>
                </a:rPr>
                <a:t>mix and incubate</a:t>
              </a:r>
              <a:endParaRPr lang="en-US" altLang="ko-KR" sz="1400" dirty="0">
                <a:solidFill>
                  <a:schemeClr val="accent2"/>
                </a:solidFill>
                <a:latin typeface="Arial" panose="020B0604020202020204" pitchFamily="34" charset="0"/>
                <a:ea typeface="Gulim" pitchFamily="34" charset="-127"/>
              </a:endParaRPr>
            </a:p>
          </p:txBody>
        </p:sp>
      </p:grpSp>
      <p:grpSp>
        <p:nvGrpSpPr>
          <p:cNvPr id="9" name="Group 43"/>
          <p:cNvGrpSpPr/>
          <p:nvPr/>
        </p:nvGrpSpPr>
        <p:grpSpPr>
          <a:xfrm>
            <a:off x="2057400" y="2906713"/>
            <a:ext cx="2514600" cy="1284287"/>
            <a:chOff x="1296" y="1831"/>
            <a:chExt cx="1584" cy="809"/>
          </a:xfrm>
        </p:grpSpPr>
        <p:grpSp>
          <p:nvGrpSpPr>
            <p:cNvPr id="9236" name="Group 44"/>
            <p:cNvGrpSpPr/>
            <p:nvPr/>
          </p:nvGrpSpPr>
          <p:grpSpPr>
            <a:xfrm>
              <a:off x="1296" y="2256"/>
              <a:ext cx="912" cy="384"/>
              <a:chOff x="1248" y="2064"/>
              <a:chExt cx="912" cy="384"/>
            </a:xfrm>
          </p:grpSpPr>
          <p:grpSp>
            <p:nvGrpSpPr>
              <p:cNvPr id="9239" name="Group 45"/>
              <p:cNvGrpSpPr/>
              <p:nvPr/>
            </p:nvGrpSpPr>
            <p:grpSpPr>
              <a:xfrm>
                <a:off x="1248" y="2064"/>
                <a:ext cx="720" cy="96"/>
                <a:chOff x="1056" y="2880"/>
                <a:chExt cx="720" cy="96"/>
              </a:xfrm>
            </p:grpSpPr>
            <p:sp>
              <p:nvSpPr>
                <p:cNvPr id="9246" name="Rectangle 46"/>
                <p:cNvSpPr/>
                <p:nvPr/>
              </p:nvSpPr>
              <p:spPr>
                <a:xfrm>
                  <a:off x="1056" y="2880"/>
                  <a:ext cx="432" cy="96"/>
                </a:xfrm>
                <a:prstGeom prst="rect">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47" name="Rectangle 47"/>
                <p:cNvSpPr/>
                <p:nvPr/>
              </p:nvSpPr>
              <p:spPr>
                <a:xfrm>
                  <a:off x="1488" y="2880"/>
                  <a:ext cx="288" cy="96"/>
                </a:xfrm>
                <a:prstGeom prst="rect">
                  <a:avLst/>
                </a:prstGeom>
                <a:solidFill>
                  <a:schemeClr val="folHlink"/>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9240" name="Group 48"/>
              <p:cNvGrpSpPr/>
              <p:nvPr/>
            </p:nvGrpSpPr>
            <p:grpSpPr>
              <a:xfrm>
                <a:off x="1344" y="2208"/>
                <a:ext cx="720" cy="96"/>
                <a:chOff x="1056" y="2880"/>
                <a:chExt cx="720" cy="96"/>
              </a:xfrm>
            </p:grpSpPr>
            <p:sp>
              <p:nvSpPr>
                <p:cNvPr id="9244" name="Rectangle 49"/>
                <p:cNvSpPr/>
                <p:nvPr/>
              </p:nvSpPr>
              <p:spPr>
                <a:xfrm>
                  <a:off x="1056" y="2880"/>
                  <a:ext cx="432" cy="96"/>
                </a:xfrm>
                <a:prstGeom prst="rect">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45" name="Rectangle 50"/>
                <p:cNvSpPr/>
                <p:nvPr/>
              </p:nvSpPr>
              <p:spPr>
                <a:xfrm>
                  <a:off x="1488" y="2880"/>
                  <a:ext cx="288" cy="96"/>
                </a:xfrm>
                <a:prstGeom prst="rect">
                  <a:avLst/>
                </a:prstGeom>
                <a:solidFill>
                  <a:schemeClr val="folHlink"/>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9241" name="Group 51"/>
              <p:cNvGrpSpPr/>
              <p:nvPr/>
            </p:nvGrpSpPr>
            <p:grpSpPr>
              <a:xfrm>
                <a:off x="1440" y="2352"/>
                <a:ext cx="720" cy="96"/>
                <a:chOff x="1056" y="2880"/>
                <a:chExt cx="720" cy="96"/>
              </a:xfrm>
            </p:grpSpPr>
            <p:sp>
              <p:nvSpPr>
                <p:cNvPr id="9242" name="Rectangle 52"/>
                <p:cNvSpPr/>
                <p:nvPr/>
              </p:nvSpPr>
              <p:spPr>
                <a:xfrm>
                  <a:off x="1056" y="2880"/>
                  <a:ext cx="432" cy="96"/>
                </a:xfrm>
                <a:prstGeom prst="rect">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9243" name="Rectangle 53"/>
                <p:cNvSpPr/>
                <p:nvPr/>
              </p:nvSpPr>
              <p:spPr>
                <a:xfrm>
                  <a:off x="1488" y="2880"/>
                  <a:ext cx="288" cy="96"/>
                </a:xfrm>
                <a:prstGeom prst="rect">
                  <a:avLst/>
                </a:prstGeom>
                <a:solidFill>
                  <a:schemeClr val="folHlink"/>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sp>
          <p:nvSpPr>
            <p:cNvPr id="9237" name="Line 54"/>
            <p:cNvSpPr/>
            <p:nvPr/>
          </p:nvSpPr>
          <p:spPr>
            <a:xfrm>
              <a:off x="1728" y="1872"/>
              <a:ext cx="0" cy="288"/>
            </a:xfrm>
            <a:prstGeom prst="line">
              <a:avLst/>
            </a:prstGeom>
            <a:ln w="25400" cap="flat" cmpd="sng">
              <a:solidFill>
                <a:srgbClr val="FF9900"/>
              </a:solidFill>
              <a:prstDash val="solid"/>
              <a:headEnd type="none" w="med" len="med"/>
              <a:tailEnd type="triangle" w="med" len="med"/>
            </a:ln>
          </p:spPr>
        </p:sp>
        <p:sp>
          <p:nvSpPr>
            <p:cNvPr id="9238" name="Text Box 55"/>
            <p:cNvSpPr txBox="1"/>
            <p:nvPr/>
          </p:nvSpPr>
          <p:spPr>
            <a:xfrm>
              <a:off x="1773" y="1831"/>
              <a:ext cx="1107" cy="332"/>
            </a:xfrm>
            <a:prstGeom prst="rect">
              <a:avLst/>
            </a:prstGeom>
            <a:noFill/>
            <a:ln w="9525" cap="flat" cmpd="sng">
              <a:solidFill>
                <a:srgbClr val="FF9900"/>
              </a:solidFill>
              <a:prstDash val="solid"/>
              <a:miter/>
              <a:headEnd type="none" w="med" len="med"/>
              <a:tailEnd type="none" w="med" len="med"/>
            </a:ln>
          </p:spPr>
          <p:txBody>
            <a:bodyPr wrap="none" lIns="90000" tIns="46800" rIns="90000" bIns="46800" anchor="ctr">
              <a:spAutoFit/>
            </a:bodyPr>
            <a:p>
              <a:pPr eaLnBrk="0" hangingPunct="0"/>
              <a:r>
                <a:rPr lang="en-US" altLang="ko-KR" sz="1400" dirty="0">
                  <a:solidFill>
                    <a:schemeClr val="accent2"/>
                  </a:solidFill>
                  <a:latin typeface="Arial" panose="020B0604020202020204" pitchFamily="34" charset="0"/>
                  <a:ea typeface="Gulim" pitchFamily="34" charset="-127"/>
                </a:rPr>
                <a:t>express GST-fusion</a:t>
              </a:r>
              <a:endParaRPr lang="en-US" altLang="ko-KR" sz="1400" dirty="0">
                <a:solidFill>
                  <a:schemeClr val="accent2"/>
                </a:solidFill>
                <a:latin typeface="Arial" panose="020B0604020202020204" pitchFamily="34" charset="0"/>
                <a:ea typeface="Gulim" pitchFamily="34" charset="-127"/>
              </a:endParaRPr>
            </a:p>
            <a:p>
              <a:pPr eaLnBrk="0" hangingPunct="0"/>
              <a:r>
                <a:rPr lang="en-US" altLang="ko-KR" sz="1400" dirty="0">
                  <a:solidFill>
                    <a:schemeClr val="accent2"/>
                  </a:solidFill>
                  <a:latin typeface="Arial" panose="020B0604020202020204" pitchFamily="34" charset="0"/>
                  <a:ea typeface="Gulim" pitchFamily="34" charset="-127"/>
                </a:rPr>
                <a:t>protein in E.coli</a:t>
              </a:r>
              <a:endParaRPr lang="en-US" altLang="ko-KR" sz="1400" dirty="0">
                <a:solidFill>
                  <a:schemeClr val="accent2"/>
                </a:solidFill>
                <a:latin typeface="Arial" panose="020B0604020202020204" pitchFamily="34" charset="0"/>
                <a:ea typeface="Gulim" pitchFamily="34" charset="-127"/>
              </a:endParaRPr>
            </a:p>
          </p:txBody>
        </p:sp>
      </p:grpSp>
      <p:grpSp>
        <p:nvGrpSpPr>
          <p:cNvPr id="14" name="Group 56"/>
          <p:cNvGrpSpPr/>
          <p:nvPr/>
        </p:nvGrpSpPr>
        <p:grpSpPr>
          <a:xfrm>
            <a:off x="1423988" y="1173163"/>
            <a:ext cx="6243637" cy="1731962"/>
            <a:chOff x="897" y="739"/>
            <a:chExt cx="3933" cy="1091"/>
          </a:xfrm>
        </p:grpSpPr>
        <p:grpSp>
          <p:nvGrpSpPr>
            <p:cNvPr id="9224" name="Group 57"/>
            <p:cNvGrpSpPr/>
            <p:nvPr/>
          </p:nvGrpSpPr>
          <p:grpSpPr>
            <a:xfrm>
              <a:off x="897" y="739"/>
              <a:ext cx="1357" cy="1091"/>
              <a:chOff x="897" y="739"/>
              <a:chExt cx="1357" cy="1091"/>
            </a:xfrm>
          </p:grpSpPr>
          <p:sp>
            <p:nvSpPr>
              <p:cNvPr id="9226" name="Rectangle 58"/>
              <p:cNvSpPr/>
              <p:nvPr/>
            </p:nvSpPr>
            <p:spPr>
              <a:xfrm>
                <a:off x="897" y="739"/>
                <a:ext cx="1357" cy="1091"/>
              </a:xfrm>
              <a:prstGeom prst="rect">
                <a:avLst/>
              </a:prstGeom>
              <a:no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nvGrpSpPr>
              <p:cNvPr id="9227" name="Group 59"/>
              <p:cNvGrpSpPr/>
              <p:nvPr/>
            </p:nvGrpSpPr>
            <p:grpSpPr>
              <a:xfrm>
                <a:off x="915" y="792"/>
                <a:ext cx="1325" cy="976"/>
                <a:chOff x="915" y="792"/>
                <a:chExt cx="1325" cy="976"/>
              </a:xfrm>
            </p:grpSpPr>
            <p:grpSp>
              <p:nvGrpSpPr>
                <p:cNvPr id="9228" name="Group 60"/>
                <p:cNvGrpSpPr/>
                <p:nvPr/>
              </p:nvGrpSpPr>
              <p:grpSpPr>
                <a:xfrm>
                  <a:off x="1291" y="816"/>
                  <a:ext cx="869" cy="952"/>
                  <a:chOff x="1195" y="1448"/>
                  <a:chExt cx="869" cy="952"/>
                </a:xfrm>
              </p:grpSpPr>
              <p:sp>
                <p:nvSpPr>
                  <p:cNvPr id="9231" name="Oval 61"/>
                  <p:cNvSpPr/>
                  <p:nvPr/>
                </p:nvSpPr>
                <p:spPr>
                  <a:xfrm>
                    <a:off x="1200" y="1536"/>
                    <a:ext cx="864" cy="864"/>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9232" name="Arc 62"/>
                  <p:cNvSpPr/>
                  <p:nvPr/>
                </p:nvSpPr>
                <p:spPr>
                  <a:xfrm>
                    <a:off x="1624" y="1538"/>
                    <a:ext cx="361" cy="432"/>
                  </a:xfrm>
                  <a:custGeom>
                    <a:avLst/>
                    <a:gdLst>
                      <a:gd name="txL" fmla="*/ 0 w 18026"/>
                      <a:gd name="txT" fmla="*/ 0 h 21600"/>
                      <a:gd name="txR" fmla="*/ 18026 w 18026"/>
                      <a:gd name="txB" fmla="*/ 21600 h 21600"/>
                    </a:gdLst>
                    <a:ahLst/>
                    <a:cxnLst>
                      <a:cxn ang="0">
                        <a:pos x="0" y="0"/>
                      </a:cxn>
                      <a:cxn ang="0">
                        <a:pos x="361" y="194"/>
                      </a:cxn>
                      <a:cxn ang="0">
                        <a:pos x="0" y="432"/>
                      </a:cxn>
                    </a:cxnLst>
                    <a:rect l="txL" t="txT" r="txR" b="txB"/>
                    <a:pathLst>
                      <a:path w="18026" h="21600" fill="none">
                        <a:moveTo>
                          <a:pt x="-1" y="0"/>
                        </a:moveTo>
                        <a:cubicBezTo>
                          <a:pt x="7256" y="0"/>
                          <a:pt x="14028" y="3644"/>
                          <a:pt x="18026" y="9700"/>
                        </a:cubicBezTo>
                      </a:path>
                      <a:path w="18026" h="21600" stroke="0">
                        <a:moveTo>
                          <a:pt x="-1" y="0"/>
                        </a:moveTo>
                        <a:cubicBezTo>
                          <a:pt x="7256" y="0"/>
                          <a:pt x="14028" y="3644"/>
                          <a:pt x="18026" y="9700"/>
                        </a:cubicBezTo>
                        <a:lnTo>
                          <a:pt x="0" y="21600"/>
                        </a:lnTo>
                        <a:close/>
                      </a:path>
                    </a:pathLst>
                  </a:custGeom>
                  <a:noFill/>
                  <a:ln w="127000" cap="flat" cmpd="sng">
                    <a:solidFill>
                      <a:schemeClr val="folHlink"/>
                    </a:solidFill>
                    <a:prstDash val="solid"/>
                    <a:round/>
                    <a:headEnd type="none" w="med" len="med"/>
                    <a:tailEnd type="none" w="med" len="med"/>
                  </a:ln>
                </p:spPr>
                <p:txBody>
                  <a:bodyPr wrap="none" anchor="ctr"/>
                  <a:p>
                    <a:endParaRPr lang="zh-CN" altLang="en-US" dirty="0">
                      <a:latin typeface="Arial" panose="020B0604020202020204" pitchFamily="34" charset="0"/>
                    </a:endParaRPr>
                  </a:p>
                </p:txBody>
              </p:sp>
              <p:sp>
                <p:nvSpPr>
                  <p:cNvPr id="9233" name="Arc 63"/>
                  <p:cNvSpPr/>
                  <p:nvPr/>
                </p:nvSpPr>
                <p:spPr>
                  <a:xfrm>
                    <a:off x="1195" y="1530"/>
                    <a:ext cx="432" cy="593"/>
                  </a:xfrm>
                  <a:custGeom>
                    <a:avLst/>
                    <a:gdLst>
                      <a:gd name="txL" fmla="*/ 0 w 21600"/>
                      <a:gd name="txT" fmla="*/ 0 h 29625"/>
                      <a:gd name="txR" fmla="*/ 21600 w 21600"/>
                      <a:gd name="txB" fmla="*/ 29625 h 29625"/>
                    </a:gdLst>
                    <a:ahLst/>
                    <a:cxnLst>
                      <a:cxn ang="0">
                        <a:pos x="31" y="593"/>
                      </a:cxn>
                      <a:cxn ang="0">
                        <a:pos x="423" y="0"/>
                      </a:cxn>
                      <a:cxn ang="0">
                        <a:pos x="432" y="432"/>
                      </a:cxn>
                    </a:cxnLst>
                    <a:rect l="txL" t="txT" r="txR" b="txB"/>
                    <a:pathLst>
                      <a:path w="21600" h="29625" fill="none">
                        <a:moveTo>
                          <a:pt x="1548" y="29625"/>
                        </a:moveTo>
                        <a:cubicBezTo>
                          <a:pt x="525" y="27071"/>
                          <a:pt x="0" y="24345"/>
                          <a:pt x="0" y="21595"/>
                        </a:cubicBezTo>
                        <a:cubicBezTo>
                          <a:pt x="-1" y="9837"/>
                          <a:pt x="9403" y="240"/>
                          <a:pt x="21157" y="-1"/>
                        </a:cubicBezTo>
                      </a:path>
                      <a:path w="21600" h="29625" stroke="0">
                        <a:moveTo>
                          <a:pt x="1548" y="29625"/>
                        </a:moveTo>
                        <a:cubicBezTo>
                          <a:pt x="525" y="27071"/>
                          <a:pt x="0" y="24345"/>
                          <a:pt x="0" y="21595"/>
                        </a:cubicBezTo>
                        <a:cubicBezTo>
                          <a:pt x="-1" y="9837"/>
                          <a:pt x="9403" y="240"/>
                          <a:pt x="21157" y="-1"/>
                        </a:cubicBezTo>
                        <a:lnTo>
                          <a:pt x="21600" y="21595"/>
                        </a:lnTo>
                        <a:close/>
                      </a:path>
                    </a:pathLst>
                  </a:custGeom>
                  <a:noFill/>
                  <a:ln w="127000" cap="flat" cmpd="sng">
                    <a:solidFill>
                      <a:srgbClr val="FF0707"/>
                    </a:solidFill>
                    <a:prstDash val="solid"/>
                    <a:round/>
                    <a:headEnd type="none" w="med" len="med"/>
                    <a:tailEnd type="none" w="med" len="med"/>
                  </a:ln>
                </p:spPr>
                <p:txBody>
                  <a:bodyPr wrap="none" anchor="ctr"/>
                  <a:p>
                    <a:endParaRPr lang="zh-CN" altLang="en-US" dirty="0">
                      <a:latin typeface="Arial" panose="020B0604020202020204" pitchFamily="34" charset="0"/>
                    </a:endParaRPr>
                  </a:p>
                </p:txBody>
              </p:sp>
              <p:sp>
                <p:nvSpPr>
                  <p:cNvPr id="9234" name="Text Box 64"/>
                  <p:cNvSpPr txBox="1"/>
                  <p:nvPr/>
                </p:nvSpPr>
                <p:spPr>
                  <a:xfrm>
                    <a:off x="1352" y="1829"/>
                    <a:ext cx="543" cy="250"/>
                  </a:xfrm>
                  <a:prstGeom prst="rect">
                    <a:avLst/>
                  </a:prstGeom>
                  <a:noFill/>
                  <a:ln w="9525">
                    <a:noFill/>
                  </a:ln>
                </p:spPr>
                <p:txBody>
                  <a:bodyPr wrap="none">
                    <a:spAutoFit/>
                  </a:bodyPr>
                  <a:p>
                    <a:pPr algn="l" eaLnBrk="0" hangingPunct="0"/>
                    <a:r>
                      <a:rPr lang="en-US" altLang="ko-KR" sz="2000" dirty="0">
                        <a:solidFill>
                          <a:schemeClr val="accent2"/>
                        </a:solidFill>
                        <a:latin typeface="Arial" panose="020B0604020202020204" pitchFamily="34" charset="0"/>
                        <a:ea typeface="Gulim" pitchFamily="34" charset="-127"/>
                      </a:rPr>
                      <a:t>pGEX</a:t>
                    </a:r>
                    <a:endParaRPr lang="en-US" altLang="ko-KR" sz="2000" dirty="0">
                      <a:solidFill>
                        <a:schemeClr val="accent2"/>
                      </a:solidFill>
                      <a:latin typeface="Arial" panose="020B0604020202020204" pitchFamily="34" charset="0"/>
                      <a:ea typeface="Gulim" pitchFamily="34" charset="-127"/>
                    </a:endParaRPr>
                  </a:p>
                </p:txBody>
              </p:sp>
              <p:sp>
                <p:nvSpPr>
                  <p:cNvPr id="9235" name="AutoShape 65"/>
                  <p:cNvSpPr/>
                  <p:nvPr/>
                </p:nvSpPr>
                <p:spPr>
                  <a:xfrm rot="5400000">
                    <a:off x="1548" y="1460"/>
                    <a:ext cx="168" cy="144"/>
                  </a:xfrm>
                  <a:prstGeom prst="triangle">
                    <a:avLst>
                      <a:gd name="adj" fmla="val 50000"/>
                    </a:avLst>
                  </a:prstGeom>
                  <a:noFill/>
                  <a:ln w="9525">
                    <a:noFill/>
                  </a:ln>
                </p:spPr>
                <p:txBody>
                  <a:bodyPr wrap="none" anchor="ctr"/>
                  <a:p>
                    <a:endParaRPr lang="zh-CN" altLang="en-US" dirty="0">
                      <a:latin typeface="Arial" panose="020B0604020202020204" pitchFamily="34" charset="0"/>
                    </a:endParaRPr>
                  </a:p>
                </p:txBody>
              </p:sp>
            </p:grpSp>
            <p:sp>
              <p:nvSpPr>
                <p:cNvPr id="9229" name="Text Box 66"/>
                <p:cNvSpPr txBox="1"/>
                <p:nvPr/>
              </p:nvSpPr>
              <p:spPr>
                <a:xfrm>
                  <a:off x="1896" y="792"/>
                  <a:ext cx="344" cy="192"/>
                </a:xfrm>
                <a:prstGeom prst="rect">
                  <a:avLst/>
                </a:prstGeom>
                <a:noFill/>
                <a:ln w="9525">
                  <a:noFill/>
                </a:ln>
              </p:spPr>
              <p:txBody>
                <a:bodyPr wrap="none" lIns="90000" tIns="46800" rIns="90000" bIns="46800" anchor="ctr">
                  <a:spAutoFit/>
                </a:bodyPr>
                <a:p>
                  <a:pPr eaLnBrk="0" hangingPunct="0"/>
                  <a:r>
                    <a:rPr lang="en-US" altLang="ko-KR" sz="1400" dirty="0">
                      <a:solidFill>
                        <a:schemeClr val="accent2"/>
                      </a:solidFill>
                      <a:latin typeface="Arial" panose="020B0604020202020204" pitchFamily="34" charset="0"/>
                      <a:ea typeface="Gulim" pitchFamily="34" charset="-127"/>
                    </a:rPr>
                    <a:t>GST</a:t>
                  </a:r>
                  <a:endParaRPr lang="en-US" altLang="ko-KR" sz="1400" dirty="0">
                    <a:solidFill>
                      <a:schemeClr val="accent2"/>
                    </a:solidFill>
                    <a:latin typeface="Arial" panose="020B0604020202020204" pitchFamily="34" charset="0"/>
                    <a:ea typeface="Gulim" pitchFamily="34" charset="-127"/>
                  </a:endParaRPr>
                </a:p>
              </p:txBody>
            </p:sp>
            <p:sp>
              <p:nvSpPr>
                <p:cNvPr id="9230" name="Text Box 67"/>
                <p:cNvSpPr txBox="1"/>
                <p:nvPr/>
              </p:nvSpPr>
              <p:spPr>
                <a:xfrm>
                  <a:off x="915" y="912"/>
                  <a:ext cx="469" cy="192"/>
                </a:xfrm>
                <a:prstGeom prst="rect">
                  <a:avLst/>
                </a:prstGeom>
                <a:noFill/>
                <a:ln w="9525">
                  <a:noFill/>
                </a:ln>
              </p:spPr>
              <p:txBody>
                <a:bodyPr wrap="none" lIns="90000" tIns="46800" rIns="90000" bIns="46800" anchor="ctr">
                  <a:spAutoFit/>
                </a:bodyPr>
                <a:p>
                  <a:pPr eaLnBrk="0" hangingPunct="0"/>
                  <a:r>
                    <a:rPr lang="en-US" altLang="ko-KR" sz="1400" dirty="0">
                      <a:solidFill>
                        <a:schemeClr val="accent2"/>
                      </a:solidFill>
                      <a:latin typeface="Arial" panose="020B0604020202020204" pitchFamily="34" charset="0"/>
                      <a:ea typeface="Gulim" pitchFamily="34" charset="-127"/>
                    </a:rPr>
                    <a:t>gene X</a:t>
                  </a:r>
                  <a:endParaRPr lang="en-US" altLang="ko-KR" sz="1400" dirty="0">
                    <a:solidFill>
                      <a:schemeClr val="accent2"/>
                    </a:solidFill>
                    <a:latin typeface="Arial" panose="020B0604020202020204" pitchFamily="34" charset="0"/>
                    <a:ea typeface="Gulim" pitchFamily="34" charset="-127"/>
                  </a:endParaRPr>
                </a:p>
              </p:txBody>
            </p:sp>
          </p:grpSp>
        </p:grpSp>
        <p:pic>
          <p:nvPicPr>
            <p:cNvPr id="9225" name="Picture 68"/>
            <p:cNvPicPr>
              <a:picLocks noChangeAspect="1"/>
            </p:cNvPicPr>
            <p:nvPr/>
          </p:nvPicPr>
          <p:blipFill>
            <a:blip r:embed="rId1"/>
            <a:stretch>
              <a:fillRect/>
            </a:stretch>
          </p:blipFill>
          <p:spPr>
            <a:xfrm>
              <a:off x="3470" y="742"/>
              <a:ext cx="1360" cy="1055"/>
            </a:xfrm>
            <a:prstGeom prst="rect">
              <a:avLst/>
            </a:prstGeom>
            <a:noFill/>
            <a:ln w="9525" cap="flat" cmpd="sng">
              <a:solidFill>
                <a:schemeClr val="tx1"/>
              </a:solidFill>
              <a:prstDash val="solid"/>
              <a:miter/>
              <a:headEnd type="none" w="med" len="med"/>
              <a:tailEnd type="none" w="med" len="med"/>
            </a:ln>
          </p:spPr>
        </p:pic>
      </p:grpSp>
      <p:sp>
        <p:nvSpPr>
          <p:cNvPr id="563269" name="Text Box 69"/>
          <p:cNvSpPr txBox="1"/>
          <p:nvPr/>
        </p:nvSpPr>
        <p:spPr>
          <a:xfrm>
            <a:off x="0" y="3141663"/>
            <a:ext cx="1331913" cy="396875"/>
          </a:xfrm>
          <a:prstGeom prst="rect">
            <a:avLst/>
          </a:prstGeom>
          <a:noFill/>
          <a:ln w="12700">
            <a:noFill/>
          </a:ln>
        </p:spPr>
        <p:txBody>
          <a:bodyPr>
            <a:spAutoFit/>
          </a:bodyPr>
          <a:p>
            <a:pPr algn="l">
              <a:spcBef>
                <a:spcPct val="50000"/>
              </a:spcBef>
            </a:pPr>
            <a:r>
              <a:rPr lang="en-US" altLang="zh-CN" sz="2000" b="1" dirty="0">
                <a:latin typeface="Times New Roman" panose="02020603050405020304" pitchFamily="18" charset="0"/>
                <a:ea typeface="宋体" panose="02010600030101010101" pitchFamily="2" charset="-122"/>
              </a:rPr>
              <a:t>Method 1 </a:t>
            </a:r>
            <a:endParaRPr lang="en-US" altLang="zh-CN" sz="2000" b="1" dirty="0">
              <a:latin typeface="Times New Roman" panose="02020603050405020304" pitchFamily="18" charset="0"/>
              <a:ea typeface="宋体" panose="02010600030101010101" pitchFamily="2"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63269">
                                            <p:txEl>
                                              <p:charRg st="0" end="10"/>
                                            </p:txEl>
                                          </p:spTgt>
                                        </p:tgtEl>
                                        <p:attrNameLst>
                                          <p:attrName>style.visibility</p:attrName>
                                        </p:attrNameLst>
                                      </p:cBhvr>
                                      <p:to>
                                        <p:strVal val="visible"/>
                                      </p:to>
                                    </p:set>
                                    <p:anim calcmode="lin" valueType="num">
                                      <p:cBhvr additive="base">
                                        <p:cTn id="7" dur="500" fill="hold"/>
                                        <p:tgtEl>
                                          <p:spTgt spid="563269">
                                            <p:txEl>
                                              <p:charRg st="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69">
                                            <p:txEl>
                                              <p:charRg st="0" end="1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5250" name="Rectangle 2"/>
          <p:cNvSpPr>
            <a:spLocks noGrp="1" noChangeArrowheads="1"/>
          </p:cNvSpPr>
          <p:nvPr>
            <p:ph type="title"/>
          </p:nvPr>
        </p:nvSpPr>
        <p:spPr>
          <a:xfrm>
            <a:off x="1537970" y="203835"/>
            <a:ext cx="6969125" cy="6096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4200" b="0"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rPr>
              <a:t>GST-pull down assays</a:t>
            </a:r>
            <a:endParaRPr kumimoji="0" lang="en-US" altLang="ko-KR" sz="4200" b="0" i="0" u="none" strike="noStrike" kern="0" cap="none" spc="0" normalizeH="0" baseline="0" noProof="0" smtClean="0">
              <a:ln>
                <a:noFill/>
              </a:ln>
              <a:solidFill>
                <a:srgbClr val="CC0000"/>
              </a:solidFill>
              <a:effectLst>
                <a:outerShdw blurRad="38100" dist="38100" dir="2700000" algn="tl">
                  <a:srgbClr val="C0C0C0"/>
                </a:outerShdw>
              </a:effectLst>
              <a:uLnTx/>
              <a:uFillTx/>
              <a:ea typeface="Gulim" pitchFamily="34" charset="-127"/>
              <a:cs typeface="Arial" panose="020B0604020202020204" pitchFamily="34" charset="0"/>
            </a:endParaRPr>
          </a:p>
        </p:txBody>
      </p:sp>
      <p:grpSp>
        <p:nvGrpSpPr>
          <p:cNvPr id="2" name="Group 3"/>
          <p:cNvGrpSpPr/>
          <p:nvPr/>
        </p:nvGrpSpPr>
        <p:grpSpPr>
          <a:xfrm>
            <a:off x="1954213" y="2074863"/>
            <a:ext cx="2008187" cy="2817812"/>
            <a:chOff x="1087" y="1312"/>
            <a:chExt cx="1265" cy="1775"/>
          </a:xfrm>
        </p:grpSpPr>
        <p:sp>
          <p:nvSpPr>
            <p:cNvPr id="10429" name="AutoShape 4"/>
            <p:cNvSpPr/>
            <p:nvPr/>
          </p:nvSpPr>
          <p:spPr>
            <a:xfrm>
              <a:off x="1087" y="1312"/>
              <a:ext cx="1265" cy="1775"/>
            </a:xfrm>
            <a:custGeom>
              <a:avLst/>
              <a:gdLst>
                <a:gd name="txL" fmla="*/ 3295 w 21600"/>
                <a:gd name="txT" fmla="*/ 3298 h 21600"/>
                <a:gd name="txR" fmla="*/ 18305 w 21600"/>
                <a:gd name="txB" fmla="*/ 18302 h 21600"/>
              </a:gdLst>
              <a:ahLst/>
              <a:cxnLst>
                <a:cxn ang="0">
                  <a:pos x="1177" y="888"/>
                </a:cxn>
                <a:cxn ang="0">
                  <a:pos x="633" y="1775"/>
                </a:cxn>
                <a:cxn ang="0">
                  <a:pos x="88" y="888"/>
                </a:cxn>
                <a:cxn ang="0">
                  <a:pos x="633" y="0"/>
                </a:cxn>
              </a:cxnLst>
              <a:rect l="txL" t="txT" r="txR" b="txB"/>
              <a:pathLst>
                <a:path w="21600" h="21600">
                  <a:moveTo>
                    <a:pt x="0" y="0"/>
                  </a:moveTo>
                  <a:lnTo>
                    <a:pt x="3005" y="21600"/>
                  </a:lnTo>
                  <a:lnTo>
                    <a:pt x="18595" y="21600"/>
                  </a:lnTo>
                  <a:lnTo>
                    <a:pt x="21600" y="0"/>
                  </a:lnTo>
                  <a:close/>
                </a:path>
              </a:pathLst>
            </a:custGeom>
            <a:gradFill rotWithShape="0">
              <a:gsLst>
                <a:gs pos="0">
                  <a:srgbClr val="304973"/>
                </a:gs>
                <a:gs pos="50000">
                  <a:srgbClr val="689DF8"/>
                </a:gs>
                <a:gs pos="100000">
                  <a:srgbClr val="304973"/>
                </a:gs>
              </a:gsLst>
              <a:lin ang="0" scaled="1"/>
              <a:tileRect/>
            </a:gradFill>
            <a:ln w="9525" cap="flat" cmpd="sng">
              <a:solidFill>
                <a:schemeClr val="tx1"/>
              </a:solidFill>
              <a:prstDash val="solid"/>
              <a:miter/>
              <a:headEnd type="none" w="med" len="med"/>
              <a:tailEnd type="none" w="med" len="med"/>
            </a:ln>
          </p:spPr>
          <p:txBody>
            <a:bodyPr wrap="none" lIns="90000" tIns="46800" rIns="90000" bIns="46800" anchor="ctr"/>
            <a:p>
              <a:pPr eaLnBrk="0" hangingPunct="0"/>
              <a:endParaRPr lang="zh-CN" altLang="zh-CN" sz="2400" dirty="0">
                <a:solidFill>
                  <a:srgbClr val="FFFF00"/>
                </a:solidFill>
                <a:latin typeface="Times New Roman" panose="02020603050405020304" pitchFamily="18" charset="0"/>
                <a:ea typeface="Gulim" pitchFamily="34" charset="-127"/>
              </a:endParaRPr>
            </a:p>
          </p:txBody>
        </p:sp>
        <p:sp>
          <p:nvSpPr>
            <p:cNvPr id="10430" name="Oval 5"/>
            <p:cNvSpPr/>
            <p:nvPr/>
          </p:nvSpPr>
          <p:spPr>
            <a:xfrm>
              <a:off x="1128" y="1536"/>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431" name="Oval 6"/>
            <p:cNvSpPr/>
            <p:nvPr/>
          </p:nvSpPr>
          <p:spPr>
            <a:xfrm>
              <a:off x="1168" y="1968"/>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432" name="Oval 7"/>
            <p:cNvSpPr/>
            <p:nvPr/>
          </p:nvSpPr>
          <p:spPr>
            <a:xfrm>
              <a:off x="1216" y="2400"/>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433" name="Oval 8"/>
            <p:cNvSpPr/>
            <p:nvPr/>
          </p:nvSpPr>
          <p:spPr>
            <a:xfrm>
              <a:off x="2168" y="1536"/>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434" name="Oval 9"/>
            <p:cNvSpPr/>
            <p:nvPr/>
          </p:nvSpPr>
          <p:spPr>
            <a:xfrm>
              <a:off x="2120" y="1968"/>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435" name="Oval 10"/>
            <p:cNvSpPr/>
            <p:nvPr/>
          </p:nvSpPr>
          <p:spPr>
            <a:xfrm>
              <a:off x="2080" y="2400"/>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grpSp>
      <p:grpSp>
        <p:nvGrpSpPr>
          <p:cNvPr id="3" name="Group 11"/>
          <p:cNvGrpSpPr/>
          <p:nvPr/>
        </p:nvGrpSpPr>
        <p:grpSpPr>
          <a:xfrm>
            <a:off x="2133600" y="2506663"/>
            <a:ext cx="1689100" cy="4343400"/>
            <a:chOff x="1200" y="1584"/>
            <a:chExt cx="1064" cy="2736"/>
          </a:xfrm>
        </p:grpSpPr>
        <p:grpSp>
          <p:nvGrpSpPr>
            <p:cNvPr id="10399" name="Group 12"/>
            <p:cNvGrpSpPr/>
            <p:nvPr/>
          </p:nvGrpSpPr>
          <p:grpSpPr>
            <a:xfrm>
              <a:off x="1544" y="1632"/>
              <a:ext cx="720" cy="96"/>
              <a:chOff x="1056" y="2880"/>
              <a:chExt cx="720" cy="96"/>
            </a:xfrm>
          </p:grpSpPr>
          <p:sp>
            <p:nvSpPr>
              <p:cNvPr id="10427" name="Rectangle 13"/>
              <p:cNvSpPr/>
              <p:nvPr/>
            </p:nvSpPr>
            <p:spPr>
              <a:xfrm>
                <a:off x="1056" y="2880"/>
                <a:ext cx="432" cy="96"/>
              </a:xfrm>
              <a:prstGeom prst="rect">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28" name="Rectangle 14"/>
              <p:cNvSpPr/>
              <p:nvPr/>
            </p:nvSpPr>
            <p:spPr>
              <a:xfrm>
                <a:off x="1488" y="2880"/>
                <a:ext cx="288" cy="96"/>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10400" name="Group 15"/>
            <p:cNvGrpSpPr/>
            <p:nvPr/>
          </p:nvGrpSpPr>
          <p:grpSpPr>
            <a:xfrm>
              <a:off x="1472" y="2496"/>
              <a:ext cx="720" cy="96"/>
              <a:chOff x="1056" y="2880"/>
              <a:chExt cx="720" cy="96"/>
            </a:xfrm>
          </p:grpSpPr>
          <p:sp>
            <p:nvSpPr>
              <p:cNvPr id="10425" name="Rectangle 16"/>
              <p:cNvSpPr/>
              <p:nvPr/>
            </p:nvSpPr>
            <p:spPr>
              <a:xfrm>
                <a:off x="1056" y="2880"/>
                <a:ext cx="432" cy="96"/>
              </a:xfrm>
              <a:prstGeom prst="rect">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26" name="Rectangle 17"/>
              <p:cNvSpPr/>
              <p:nvPr/>
            </p:nvSpPr>
            <p:spPr>
              <a:xfrm>
                <a:off x="1488" y="2880"/>
                <a:ext cx="288" cy="96"/>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10401" name="Group 18"/>
            <p:cNvGrpSpPr/>
            <p:nvPr/>
          </p:nvGrpSpPr>
          <p:grpSpPr>
            <a:xfrm flipH="1">
              <a:off x="1200" y="2072"/>
              <a:ext cx="720" cy="96"/>
              <a:chOff x="1056" y="2880"/>
              <a:chExt cx="720" cy="96"/>
            </a:xfrm>
          </p:grpSpPr>
          <p:sp>
            <p:nvSpPr>
              <p:cNvPr id="10423" name="Rectangle 19"/>
              <p:cNvSpPr/>
              <p:nvPr/>
            </p:nvSpPr>
            <p:spPr>
              <a:xfrm>
                <a:off x="1056" y="2880"/>
                <a:ext cx="432" cy="96"/>
              </a:xfrm>
              <a:prstGeom prst="rect">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24" name="Rectangle 20"/>
              <p:cNvSpPr/>
              <p:nvPr/>
            </p:nvSpPr>
            <p:spPr>
              <a:xfrm>
                <a:off x="1488" y="2880"/>
                <a:ext cx="288" cy="96"/>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10402" name="AutoShape 21"/>
            <p:cNvSpPr/>
            <p:nvPr/>
          </p:nvSpPr>
          <p:spPr>
            <a:xfrm>
              <a:off x="1776" y="1664"/>
              <a:ext cx="240" cy="240"/>
            </a:xfrm>
            <a:prstGeom prst="plus">
              <a:avLst>
                <a:gd name="adj" fmla="val 33856"/>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03" name="AutoShape 22"/>
            <p:cNvSpPr/>
            <p:nvPr/>
          </p:nvSpPr>
          <p:spPr>
            <a:xfrm>
              <a:off x="1448" y="2104"/>
              <a:ext cx="240" cy="240"/>
            </a:xfrm>
            <a:prstGeom prst="plus">
              <a:avLst>
                <a:gd name="adj" fmla="val 33856"/>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04" name="AutoShape 23"/>
            <p:cNvSpPr/>
            <p:nvPr/>
          </p:nvSpPr>
          <p:spPr>
            <a:xfrm>
              <a:off x="1704" y="2528"/>
              <a:ext cx="240" cy="240"/>
            </a:xfrm>
            <a:prstGeom prst="plus">
              <a:avLst>
                <a:gd name="adj" fmla="val 33856"/>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05" name="AutoShape 24"/>
            <p:cNvSpPr/>
            <p:nvPr/>
          </p:nvSpPr>
          <p:spPr>
            <a:xfrm>
              <a:off x="1536" y="1584"/>
              <a:ext cx="192" cy="192"/>
            </a:xfrm>
            <a:prstGeom prst="hexagon">
              <a:avLst>
                <a:gd name="adj" fmla="val 25000"/>
                <a:gd name="vf" fmla="val 115470"/>
              </a:avLst>
            </a:prstGeom>
            <a:solidFill>
              <a:srgbClr val="FFEC4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06" name="AutoShape 25"/>
            <p:cNvSpPr/>
            <p:nvPr/>
          </p:nvSpPr>
          <p:spPr>
            <a:xfrm>
              <a:off x="1736" y="2024"/>
              <a:ext cx="192" cy="192"/>
            </a:xfrm>
            <a:prstGeom prst="hexagon">
              <a:avLst>
                <a:gd name="adj" fmla="val 25000"/>
                <a:gd name="vf" fmla="val 115470"/>
              </a:avLst>
            </a:prstGeom>
            <a:solidFill>
              <a:srgbClr val="FFEC4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07" name="AutoShape 26"/>
            <p:cNvSpPr/>
            <p:nvPr/>
          </p:nvSpPr>
          <p:spPr>
            <a:xfrm>
              <a:off x="1464" y="2448"/>
              <a:ext cx="192" cy="192"/>
            </a:xfrm>
            <a:prstGeom prst="hexagon">
              <a:avLst>
                <a:gd name="adj" fmla="val 25000"/>
                <a:gd name="vf" fmla="val 115470"/>
              </a:avLst>
            </a:prstGeom>
            <a:solidFill>
              <a:srgbClr val="FFEC4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08" name="Rectangle 27"/>
            <p:cNvSpPr/>
            <p:nvPr/>
          </p:nvSpPr>
          <p:spPr>
            <a:xfrm>
              <a:off x="1488" y="1680"/>
              <a:ext cx="144" cy="14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09" name="Rectangle 28"/>
            <p:cNvSpPr/>
            <p:nvPr/>
          </p:nvSpPr>
          <p:spPr>
            <a:xfrm>
              <a:off x="1824" y="2112"/>
              <a:ext cx="144" cy="14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10" name="Rectangle 29"/>
            <p:cNvSpPr/>
            <p:nvPr/>
          </p:nvSpPr>
          <p:spPr>
            <a:xfrm>
              <a:off x="1440" y="2544"/>
              <a:ext cx="144" cy="14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nvGrpSpPr>
            <p:cNvPr id="10411" name="Group 30"/>
            <p:cNvGrpSpPr/>
            <p:nvPr/>
          </p:nvGrpSpPr>
          <p:grpSpPr>
            <a:xfrm>
              <a:off x="1344" y="2880"/>
              <a:ext cx="672" cy="1440"/>
              <a:chOff x="1344" y="2880"/>
              <a:chExt cx="672" cy="1440"/>
            </a:xfrm>
          </p:grpSpPr>
          <p:sp>
            <p:nvSpPr>
              <p:cNvPr id="10412" name="AutoShape 31"/>
              <p:cNvSpPr/>
              <p:nvPr/>
            </p:nvSpPr>
            <p:spPr>
              <a:xfrm>
                <a:off x="1344" y="3264"/>
                <a:ext cx="192" cy="192"/>
              </a:xfrm>
              <a:prstGeom prst="octagon">
                <a:avLst>
                  <a:gd name="adj" fmla="val 29287"/>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13" name="Rectangle 32"/>
              <p:cNvSpPr/>
              <p:nvPr/>
            </p:nvSpPr>
            <p:spPr>
              <a:xfrm>
                <a:off x="1600" y="3432"/>
                <a:ext cx="144" cy="1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14" name="AutoShape 33"/>
              <p:cNvSpPr/>
              <p:nvPr/>
            </p:nvSpPr>
            <p:spPr>
              <a:xfrm>
                <a:off x="1488" y="2976"/>
                <a:ext cx="144" cy="192"/>
              </a:xfrm>
              <a:prstGeom prst="roundRect">
                <a:avLst>
                  <a:gd name="adj" fmla="val 34028"/>
                </a:avLst>
              </a:prstGeom>
              <a:solidFill>
                <a:schemeClr val="accent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0415" name="AutoShape 34"/>
              <p:cNvSpPr/>
              <p:nvPr/>
            </p:nvSpPr>
            <p:spPr>
              <a:xfrm>
                <a:off x="1728" y="3120"/>
                <a:ext cx="192" cy="192"/>
              </a:xfrm>
              <a:prstGeom prst="octagon">
                <a:avLst>
                  <a:gd name="adj" fmla="val 29287"/>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16" name="AutoShape 35"/>
              <p:cNvSpPr/>
              <p:nvPr/>
            </p:nvSpPr>
            <p:spPr>
              <a:xfrm>
                <a:off x="1824" y="3648"/>
                <a:ext cx="192" cy="192"/>
              </a:xfrm>
              <a:prstGeom prst="pentagon">
                <a:avLst/>
              </a:prstGeom>
              <a:solidFill>
                <a:srgbClr val="FF531E"/>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17" name="AutoShape 36"/>
              <p:cNvSpPr/>
              <p:nvPr/>
            </p:nvSpPr>
            <p:spPr>
              <a:xfrm>
                <a:off x="1680" y="3840"/>
                <a:ext cx="192" cy="192"/>
              </a:xfrm>
              <a:prstGeom prst="triangle">
                <a:avLst>
                  <a:gd name="adj" fmla="val 50000"/>
                </a:avLst>
              </a:prstGeom>
              <a:solidFill>
                <a:srgbClr val="BD812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18" name="Oval 37"/>
              <p:cNvSpPr/>
              <p:nvPr/>
            </p:nvSpPr>
            <p:spPr>
              <a:xfrm>
                <a:off x="1408" y="3680"/>
                <a:ext cx="240" cy="96"/>
              </a:xfrm>
              <a:prstGeom prst="ellipse">
                <a:avLst/>
              </a:prstGeom>
              <a:solidFill>
                <a:schemeClr val="folHlink"/>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0419" name="AutoShape 38"/>
              <p:cNvSpPr/>
              <p:nvPr/>
            </p:nvSpPr>
            <p:spPr>
              <a:xfrm>
                <a:off x="1440" y="3984"/>
                <a:ext cx="144" cy="192"/>
              </a:xfrm>
              <a:prstGeom prst="roundRect">
                <a:avLst>
                  <a:gd name="adj" fmla="val 34028"/>
                </a:avLst>
              </a:prstGeom>
              <a:solidFill>
                <a:srgbClr val="FFEC40"/>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0420" name="Rectangle 39"/>
              <p:cNvSpPr/>
              <p:nvPr/>
            </p:nvSpPr>
            <p:spPr>
              <a:xfrm>
                <a:off x="1872" y="2880"/>
                <a:ext cx="144" cy="1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421" name="AutoShape 40"/>
              <p:cNvSpPr/>
              <p:nvPr/>
            </p:nvSpPr>
            <p:spPr>
              <a:xfrm>
                <a:off x="1872" y="3360"/>
                <a:ext cx="144" cy="192"/>
              </a:xfrm>
              <a:prstGeom prst="roundRect">
                <a:avLst>
                  <a:gd name="adj" fmla="val 34028"/>
                </a:avLst>
              </a:prstGeom>
              <a:solidFill>
                <a:srgbClr val="FFEC40"/>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0422" name="AutoShape 41"/>
              <p:cNvSpPr/>
              <p:nvPr/>
            </p:nvSpPr>
            <p:spPr>
              <a:xfrm>
                <a:off x="1824" y="4128"/>
                <a:ext cx="192" cy="192"/>
              </a:xfrm>
              <a:prstGeom prst="octagon">
                <a:avLst>
                  <a:gd name="adj" fmla="val 29287"/>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grpSp>
        <p:nvGrpSpPr>
          <p:cNvPr id="8" name="Group 42"/>
          <p:cNvGrpSpPr/>
          <p:nvPr/>
        </p:nvGrpSpPr>
        <p:grpSpPr>
          <a:xfrm>
            <a:off x="1905000" y="1058863"/>
            <a:ext cx="1600200" cy="1600200"/>
            <a:chOff x="1056" y="672"/>
            <a:chExt cx="1008" cy="1008"/>
          </a:xfrm>
        </p:grpSpPr>
        <p:sp>
          <p:nvSpPr>
            <p:cNvPr id="10379" name="AutoShape 43"/>
            <p:cNvSpPr/>
            <p:nvPr/>
          </p:nvSpPr>
          <p:spPr>
            <a:xfrm>
              <a:off x="1296" y="864"/>
              <a:ext cx="192" cy="192"/>
            </a:xfrm>
            <a:prstGeom prst="octagon">
              <a:avLst>
                <a:gd name="adj" fmla="val 29287"/>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nvGrpSpPr>
            <p:cNvPr id="10380" name="Group 44"/>
            <p:cNvGrpSpPr/>
            <p:nvPr/>
          </p:nvGrpSpPr>
          <p:grpSpPr>
            <a:xfrm rot="1523772">
              <a:off x="1056" y="912"/>
              <a:ext cx="720" cy="96"/>
              <a:chOff x="1056" y="2880"/>
              <a:chExt cx="720" cy="96"/>
            </a:xfrm>
          </p:grpSpPr>
          <p:sp>
            <p:nvSpPr>
              <p:cNvPr id="10397" name="Rectangle 45"/>
              <p:cNvSpPr/>
              <p:nvPr/>
            </p:nvSpPr>
            <p:spPr>
              <a:xfrm>
                <a:off x="1056" y="2880"/>
                <a:ext cx="432" cy="96"/>
              </a:xfrm>
              <a:prstGeom prst="rect">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98" name="Rectangle 46"/>
              <p:cNvSpPr/>
              <p:nvPr/>
            </p:nvSpPr>
            <p:spPr>
              <a:xfrm>
                <a:off x="1488" y="2880"/>
                <a:ext cx="288" cy="96"/>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10381" name="Rectangle 47"/>
            <p:cNvSpPr/>
            <p:nvPr/>
          </p:nvSpPr>
          <p:spPr>
            <a:xfrm>
              <a:off x="1440" y="1008"/>
              <a:ext cx="144" cy="1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82" name="AutoShape 48"/>
            <p:cNvSpPr/>
            <p:nvPr/>
          </p:nvSpPr>
          <p:spPr>
            <a:xfrm>
              <a:off x="1536" y="768"/>
              <a:ext cx="144" cy="192"/>
            </a:xfrm>
            <a:prstGeom prst="roundRect">
              <a:avLst>
                <a:gd name="adj" fmla="val 34028"/>
              </a:avLst>
            </a:prstGeom>
            <a:solidFill>
              <a:schemeClr val="accent1"/>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0383" name="AutoShape 49"/>
            <p:cNvSpPr/>
            <p:nvPr/>
          </p:nvSpPr>
          <p:spPr>
            <a:xfrm>
              <a:off x="1584" y="912"/>
              <a:ext cx="192" cy="192"/>
            </a:xfrm>
            <a:prstGeom prst="octagon">
              <a:avLst>
                <a:gd name="adj" fmla="val 29287"/>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84" name="AutoShape 50"/>
            <p:cNvSpPr/>
            <p:nvPr/>
          </p:nvSpPr>
          <p:spPr>
            <a:xfrm>
              <a:off x="1776" y="960"/>
              <a:ext cx="192" cy="192"/>
            </a:xfrm>
            <a:prstGeom prst="pentagon">
              <a:avLst/>
            </a:prstGeom>
            <a:solidFill>
              <a:srgbClr val="FF531E"/>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85" name="AutoShape 51"/>
            <p:cNvSpPr/>
            <p:nvPr/>
          </p:nvSpPr>
          <p:spPr>
            <a:xfrm>
              <a:off x="1776" y="1152"/>
              <a:ext cx="192" cy="192"/>
            </a:xfrm>
            <a:prstGeom prst="triangle">
              <a:avLst>
                <a:gd name="adj" fmla="val 50000"/>
              </a:avLst>
            </a:prstGeom>
            <a:solidFill>
              <a:srgbClr val="BD812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86" name="AutoShape 52"/>
            <p:cNvSpPr/>
            <p:nvPr/>
          </p:nvSpPr>
          <p:spPr>
            <a:xfrm>
              <a:off x="1728" y="768"/>
              <a:ext cx="192" cy="192"/>
            </a:xfrm>
            <a:prstGeom prst="hexagon">
              <a:avLst>
                <a:gd name="adj" fmla="val 25000"/>
                <a:gd name="vf" fmla="val 115470"/>
              </a:avLst>
            </a:prstGeom>
            <a:solidFill>
              <a:srgbClr val="FFEC4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87" name="Oval 53"/>
            <p:cNvSpPr/>
            <p:nvPr/>
          </p:nvSpPr>
          <p:spPr>
            <a:xfrm>
              <a:off x="1344" y="1152"/>
              <a:ext cx="240" cy="96"/>
            </a:xfrm>
            <a:prstGeom prst="ellipse">
              <a:avLst/>
            </a:prstGeom>
            <a:solidFill>
              <a:schemeClr val="folHlink"/>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0388" name="Rectangle 54"/>
            <p:cNvSpPr/>
            <p:nvPr/>
          </p:nvSpPr>
          <p:spPr>
            <a:xfrm>
              <a:off x="1920" y="1104"/>
              <a:ext cx="144" cy="14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89" name="AutoShape 55"/>
            <p:cNvSpPr/>
            <p:nvPr/>
          </p:nvSpPr>
          <p:spPr>
            <a:xfrm>
              <a:off x="1440" y="1248"/>
              <a:ext cx="144" cy="192"/>
            </a:xfrm>
            <a:prstGeom prst="roundRect">
              <a:avLst>
                <a:gd name="adj" fmla="val 34028"/>
              </a:avLst>
            </a:prstGeom>
            <a:solidFill>
              <a:srgbClr val="FFEC40"/>
            </a:solid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ndParaRPr>
            </a:p>
          </p:txBody>
        </p:sp>
        <p:grpSp>
          <p:nvGrpSpPr>
            <p:cNvPr id="10390" name="Group 56"/>
            <p:cNvGrpSpPr/>
            <p:nvPr/>
          </p:nvGrpSpPr>
          <p:grpSpPr>
            <a:xfrm rot="-6640334">
              <a:off x="1224" y="984"/>
              <a:ext cx="720" cy="96"/>
              <a:chOff x="1056" y="2880"/>
              <a:chExt cx="720" cy="96"/>
            </a:xfrm>
          </p:grpSpPr>
          <p:sp>
            <p:nvSpPr>
              <p:cNvPr id="10395" name="Rectangle 57"/>
              <p:cNvSpPr/>
              <p:nvPr/>
            </p:nvSpPr>
            <p:spPr>
              <a:xfrm>
                <a:off x="1056" y="2880"/>
                <a:ext cx="432" cy="96"/>
              </a:xfrm>
              <a:prstGeom prst="rect">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96" name="Rectangle 58"/>
              <p:cNvSpPr/>
              <p:nvPr/>
            </p:nvSpPr>
            <p:spPr>
              <a:xfrm>
                <a:off x="1488" y="2880"/>
                <a:ext cx="288" cy="96"/>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10391" name="Group 59"/>
            <p:cNvGrpSpPr/>
            <p:nvPr/>
          </p:nvGrpSpPr>
          <p:grpSpPr>
            <a:xfrm rot="-2900999">
              <a:off x="1464" y="1272"/>
              <a:ext cx="720" cy="96"/>
              <a:chOff x="1056" y="2880"/>
              <a:chExt cx="720" cy="96"/>
            </a:xfrm>
          </p:grpSpPr>
          <p:sp>
            <p:nvSpPr>
              <p:cNvPr id="10393" name="Rectangle 60"/>
              <p:cNvSpPr/>
              <p:nvPr/>
            </p:nvSpPr>
            <p:spPr>
              <a:xfrm>
                <a:off x="1056" y="2880"/>
                <a:ext cx="432" cy="96"/>
              </a:xfrm>
              <a:prstGeom prst="rect">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94" name="Rectangle 61"/>
              <p:cNvSpPr/>
              <p:nvPr/>
            </p:nvSpPr>
            <p:spPr>
              <a:xfrm>
                <a:off x="1488" y="2880"/>
                <a:ext cx="288" cy="96"/>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
          <p:nvSpPr>
            <p:cNvPr id="10392" name="AutoShape 62"/>
            <p:cNvSpPr/>
            <p:nvPr/>
          </p:nvSpPr>
          <p:spPr>
            <a:xfrm>
              <a:off x="1584" y="1152"/>
              <a:ext cx="240" cy="240"/>
            </a:xfrm>
            <a:prstGeom prst="plus">
              <a:avLst>
                <a:gd name="adj" fmla="val 33856"/>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12" name="Group 63"/>
          <p:cNvGrpSpPr/>
          <p:nvPr/>
        </p:nvGrpSpPr>
        <p:grpSpPr>
          <a:xfrm>
            <a:off x="1955800" y="2074863"/>
            <a:ext cx="2008188" cy="2817812"/>
            <a:chOff x="3391" y="1312"/>
            <a:chExt cx="1265" cy="1775"/>
          </a:xfrm>
        </p:grpSpPr>
        <p:grpSp>
          <p:nvGrpSpPr>
            <p:cNvPr id="10368" name="Group 64"/>
            <p:cNvGrpSpPr/>
            <p:nvPr/>
          </p:nvGrpSpPr>
          <p:grpSpPr>
            <a:xfrm>
              <a:off x="3391" y="1312"/>
              <a:ext cx="1265" cy="1775"/>
              <a:chOff x="1087" y="1312"/>
              <a:chExt cx="1265" cy="1775"/>
            </a:xfrm>
          </p:grpSpPr>
          <p:sp>
            <p:nvSpPr>
              <p:cNvPr id="10372" name="AutoShape 65"/>
              <p:cNvSpPr/>
              <p:nvPr/>
            </p:nvSpPr>
            <p:spPr>
              <a:xfrm>
                <a:off x="1087" y="1312"/>
                <a:ext cx="1265" cy="1775"/>
              </a:xfrm>
              <a:custGeom>
                <a:avLst/>
                <a:gdLst>
                  <a:gd name="txL" fmla="*/ 3295 w 21600"/>
                  <a:gd name="txT" fmla="*/ 3298 h 21600"/>
                  <a:gd name="txR" fmla="*/ 18305 w 21600"/>
                  <a:gd name="txB" fmla="*/ 18302 h 21600"/>
                </a:gdLst>
                <a:ahLst/>
                <a:cxnLst>
                  <a:cxn ang="0">
                    <a:pos x="1177" y="888"/>
                  </a:cxn>
                  <a:cxn ang="0">
                    <a:pos x="633" y="1775"/>
                  </a:cxn>
                  <a:cxn ang="0">
                    <a:pos x="88" y="888"/>
                  </a:cxn>
                  <a:cxn ang="0">
                    <a:pos x="633" y="0"/>
                  </a:cxn>
                </a:cxnLst>
                <a:rect l="txL" t="txT" r="txR" b="txB"/>
                <a:pathLst>
                  <a:path w="21600" h="21600">
                    <a:moveTo>
                      <a:pt x="0" y="0"/>
                    </a:moveTo>
                    <a:lnTo>
                      <a:pt x="3005" y="21600"/>
                    </a:lnTo>
                    <a:lnTo>
                      <a:pt x="18595" y="21600"/>
                    </a:lnTo>
                    <a:lnTo>
                      <a:pt x="21600" y="0"/>
                    </a:lnTo>
                    <a:close/>
                  </a:path>
                </a:pathLst>
              </a:custGeom>
              <a:gradFill rotWithShape="0">
                <a:gsLst>
                  <a:gs pos="0">
                    <a:srgbClr val="304973"/>
                  </a:gs>
                  <a:gs pos="50000">
                    <a:srgbClr val="689DF8"/>
                  </a:gs>
                  <a:gs pos="100000">
                    <a:srgbClr val="304973"/>
                  </a:gs>
                </a:gsLst>
                <a:lin ang="0" scaled="1"/>
                <a:tileRect/>
              </a:gradFill>
              <a:ln w="9525" cap="flat" cmpd="sng">
                <a:solidFill>
                  <a:schemeClr val="tx1"/>
                </a:solidFill>
                <a:prstDash val="solid"/>
                <a:miter/>
                <a:headEnd type="none" w="med" len="med"/>
                <a:tailEnd type="none" w="med" len="med"/>
              </a:ln>
            </p:spPr>
            <p:txBody>
              <a:bodyPr wrap="none" lIns="90000" tIns="46800" rIns="90000" bIns="46800" anchor="ctr"/>
              <a:p>
                <a:pPr eaLnBrk="0" hangingPunct="0"/>
                <a:endParaRPr lang="zh-CN" altLang="zh-CN" sz="2400" dirty="0">
                  <a:solidFill>
                    <a:srgbClr val="FFFF00"/>
                  </a:solidFill>
                  <a:latin typeface="Times New Roman" panose="02020603050405020304" pitchFamily="18" charset="0"/>
                  <a:ea typeface="Gulim" pitchFamily="34" charset="-127"/>
                </a:endParaRPr>
              </a:p>
            </p:txBody>
          </p:sp>
          <p:sp>
            <p:nvSpPr>
              <p:cNvPr id="10373" name="Oval 66"/>
              <p:cNvSpPr/>
              <p:nvPr/>
            </p:nvSpPr>
            <p:spPr>
              <a:xfrm>
                <a:off x="1128" y="1536"/>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74" name="Oval 67"/>
              <p:cNvSpPr/>
              <p:nvPr/>
            </p:nvSpPr>
            <p:spPr>
              <a:xfrm>
                <a:off x="1168" y="1968"/>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75" name="Oval 68"/>
              <p:cNvSpPr/>
              <p:nvPr/>
            </p:nvSpPr>
            <p:spPr>
              <a:xfrm>
                <a:off x="1216" y="2400"/>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76" name="Oval 69"/>
              <p:cNvSpPr/>
              <p:nvPr/>
            </p:nvSpPr>
            <p:spPr>
              <a:xfrm>
                <a:off x="2168" y="1536"/>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77" name="Oval 70"/>
              <p:cNvSpPr/>
              <p:nvPr/>
            </p:nvSpPr>
            <p:spPr>
              <a:xfrm>
                <a:off x="2120" y="1968"/>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78" name="Oval 71"/>
              <p:cNvSpPr/>
              <p:nvPr/>
            </p:nvSpPr>
            <p:spPr>
              <a:xfrm>
                <a:off x="2080" y="2400"/>
                <a:ext cx="144" cy="288"/>
              </a:xfrm>
              <a:prstGeom prst="ellipse">
                <a:avLst/>
              </a:prstGeom>
              <a:solidFill>
                <a:srgbClr val="FF531E"/>
              </a:solidFill>
              <a:ln w="95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grpSp>
        <p:sp>
          <p:nvSpPr>
            <p:cNvPr id="10369" name="Rectangle 72"/>
            <p:cNvSpPr/>
            <p:nvPr/>
          </p:nvSpPr>
          <p:spPr>
            <a:xfrm>
              <a:off x="4280" y="1632"/>
              <a:ext cx="288" cy="96"/>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70" name="Rectangle 73"/>
            <p:cNvSpPr/>
            <p:nvPr/>
          </p:nvSpPr>
          <p:spPr>
            <a:xfrm>
              <a:off x="4208" y="2496"/>
              <a:ext cx="288" cy="96"/>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71" name="Rectangle 74"/>
            <p:cNvSpPr/>
            <p:nvPr/>
          </p:nvSpPr>
          <p:spPr>
            <a:xfrm flipH="1">
              <a:off x="3504" y="2072"/>
              <a:ext cx="288" cy="96"/>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14" name="Group 75"/>
          <p:cNvGrpSpPr/>
          <p:nvPr/>
        </p:nvGrpSpPr>
        <p:grpSpPr>
          <a:xfrm>
            <a:off x="2363788" y="1135063"/>
            <a:ext cx="1130300" cy="3581400"/>
            <a:chOff x="3648" y="720"/>
            <a:chExt cx="712" cy="2256"/>
          </a:xfrm>
        </p:grpSpPr>
        <p:grpSp>
          <p:nvGrpSpPr>
            <p:cNvPr id="10304" name="Group 76"/>
            <p:cNvGrpSpPr/>
            <p:nvPr/>
          </p:nvGrpSpPr>
          <p:grpSpPr>
            <a:xfrm>
              <a:off x="3744" y="1584"/>
              <a:ext cx="576" cy="1184"/>
              <a:chOff x="3744" y="1584"/>
              <a:chExt cx="576" cy="1184"/>
            </a:xfrm>
          </p:grpSpPr>
          <p:sp>
            <p:nvSpPr>
              <p:cNvPr id="10356" name="Rectangle 77"/>
              <p:cNvSpPr/>
              <p:nvPr/>
            </p:nvSpPr>
            <p:spPr>
              <a:xfrm>
                <a:off x="3848" y="1632"/>
                <a:ext cx="432" cy="96"/>
              </a:xfrm>
              <a:prstGeom prst="rect">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57" name="Rectangle 78"/>
              <p:cNvSpPr/>
              <p:nvPr/>
            </p:nvSpPr>
            <p:spPr>
              <a:xfrm>
                <a:off x="3776" y="2496"/>
                <a:ext cx="432" cy="96"/>
              </a:xfrm>
              <a:prstGeom prst="rect">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58" name="Rectangle 79"/>
              <p:cNvSpPr/>
              <p:nvPr/>
            </p:nvSpPr>
            <p:spPr>
              <a:xfrm flipH="1">
                <a:off x="3792" y="2072"/>
                <a:ext cx="432" cy="96"/>
              </a:xfrm>
              <a:prstGeom prst="rect">
                <a:avLst/>
              </a:prstGeom>
              <a:solidFill>
                <a:srgbClr val="FF0707"/>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59" name="AutoShape 80"/>
              <p:cNvSpPr/>
              <p:nvPr/>
            </p:nvSpPr>
            <p:spPr>
              <a:xfrm>
                <a:off x="4080" y="1664"/>
                <a:ext cx="240" cy="240"/>
              </a:xfrm>
              <a:prstGeom prst="plus">
                <a:avLst>
                  <a:gd name="adj" fmla="val 33856"/>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60" name="AutoShape 81"/>
              <p:cNvSpPr/>
              <p:nvPr/>
            </p:nvSpPr>
            <p:spPr>
              <a:xfrm>
                <a:off x="3752" y="2104"/>
                <a:ext cx="240" cy="240"/>
              </a:xfrm>
              <a:prstGeom prst="plus">
                <a:avLst>
                  <a:gd name="adj" fmla="val 33856"/>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61" name="AutoShape 82"/>
              <p:cNvSpPr/>
              <p:nvPr/>
            </p:nvSpPr>
            <p:spPr>
              <a:xfrm>
                <a:off x="4008" y="2528"/>
                <a:ext cx="240" cy="240"/>
              </a:xfrm>
              <a:prstGeom prst="plus">
                <a:avLst>
                  <a:gd name="adj" fmla="val 33856"/>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62" name="AutoShape 83"/>
              <p:cNvSpPr/>
              <p:nvPr/>
            </p:nvSpPr>
            <p:spPr>
              <a:xfrm>
                <a:off x="3840" y="1584"/>
                <a:ext cx="192" cy="192"/>
              </a:xfrm>
              <a:prstGeom prst="hexagon">
                <a:avLst>
                  <a:gd name="adj" fmla="val 25000"/>
                  <a:gd name="vf" fmla="val 115470"/>
                </a:avLst>
              </a:prstGeom>
              <a:solidFill>
                <a:srgbClr val="FFEC4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63" name="AutoShape 84"/>
              <p:cNvSpPr/>
              <p:nvPr/>
            </p:nvSpPr>
            <p:spPr>
              <a:xfrm>
                <a:off x="4040" y="2024"/>
                <a:ext cx="192" cy="192"/>
              </a:xfrm>
              <a:prstGeom prst="hexagon">
                <a:avLst>
                  <a:gd name="adj" fmla="val 25000"/>
                  <a:gd name="vf" fmla="val 115470"/>
                </a:avLst>
              </a:prstGeom>
              <a:solidFill>
                <a:srgbClr val="FFEC4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64" name="AutoShape 85"/>
              <p:cNvSpPr/>
              <p:nvPr/>
            </p:nvSpPr>
            <p:spPr>
              <a:xfrm>
                <a:off x="3768" y="2448"/>
                <a:ext cx="192" cy="192"/>
              </a:xfrm>
              <a:prstGeom prst="hexagon">
                <a:avLst>
                  <a:gd name="adj" fmla="val 25000"/>
                  <a:gd name="vf" fmla="val 115470"/>
                </a:avLst>
              </a:prstGeom>
              <a:solidFill>
                <a:srgbClr val="FFEC4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65" name="Rectangle 86"/>
              <p:cNvSpPr/>
              <p:nvPr/>
            </p:nvSpPr>
            <p:spPr>
              <a:xfrm>
                <a:off x="3792" y="1680"/>
                <a:ext cx="144" cy="14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66" name="Rectangle 87"/>
              <p:cNvSpPr/>
              <p:nvPr/>
            </p:nvSpPr>
            <p:spPr>
              <a:xfrm>
                <a:off x="4128" y="2112"/>
                <a:ext cx="144" cy="14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67" name="Rectangle 88"/>
              <p:cNvSpPr/>
              <p:nvPr/>
            </p:nvSpPr>
            <p:spPr>
              <a:xfrm>
                <a:off x="3744" y="2544"/>
                <a:ext cx="144" cy="14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10305" name="Group 89"/>
            <p:cNvGrpSpPr/>
            <p:nvPr/>
          </p:nvGrpSpPr>
          <p:grpSpPr>
            <a:xfrm>
              <a:off x="3648" y="720"/>
              <a:ext cx="712" cy="2256"/>
              <a:chOff x="3648" y="720"/>
              <a:chExt cx="712" cy="2256"/>
            </a:xfrm>
          </p:grpSpPr>
          <p:grpSp>
            <p:nvGrpSpPr>
              <p:cNvPr id="10306" name="Group 90"/>
              <p:cNvGrpSpPr/>
              <p:nvPr/>
            </p:nvGrpSpPr>
            <p:grpSpPr>
              <a:xfrm>
                <a:off x="3744" y="720"/>
                <a:ext cx="136" cy="240"/>
                <a:chOff x="3360" y="816"/>
                <a:chExt cx="136" cy="240"/>
              </a:xfrm>
            </p:grpSpPr>
            <p:sp>
              <p:nvSpPr>
                <p:cNvPr id="10352" name="Oval 91"/>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53" name="Oval 92"/>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54" name="Line 93"/>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55" name="Line 94"/>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nvGrpSpPr>
              <p:cNvPr id="10307" name="Group 95"/>
              <p:cNvGrpSpPr/>
              <p:nvPr/>
            </p:nvGrpSpPr>
            <p:grpSpPr>
              <a:xfrm>
                <a:off x="3936" y="1824"/>
                <a:ext cx="136" cy="240"/>
                <a:chOff x="3360" y="816"/>
                <a:chExt cx="136" cy="240"/>
              </a:xfrm>
            </p:grpSpPr>
            <p:sp>
              <p:nvSpPr>
                <p:cNvPr id="10348" name="Oval 96"/>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49" name="Oval 97"/>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50" name="Line 98"/>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51" name="Line 99"/>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nvGrpSpPr>
              <p:cNvPr id="10308" name="Group 100"/>
              <p:cNvGrpSpPr/>
              <p:nvPr/>
            </p:nvGrpSpPr>
            <p:grpSpPr>
              <a:xfrm>
                <a:off x="4224" y="960"/>
                <a:ext cx="136" cy="240"/>
                <a:chOff x="3360" y="816"/>
                <a:chExt cx="136" cy="240"/>
              </a:xfrm>
            </p:grpSpPr>
            <p:sp>
              <p:nvSpPr>
                <p:cNvPr id="10344" name="Oval 101"/>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45" name="Oval 102"/>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46" name="Line 103"/>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47" name="Line 104"/>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nvGrpSpPr>
              <p:cNvPr id="10309" name="Group 105"/>
              <p:cNvGrpSpPr/>
              <p:nvPr/>
            </p:nvGrpSpPr>
            <p:grpSpPr>
              <a:xfrm>
                <a:off x="3888" y="1152"/>
                <a:ext cx="136" cy="240"/>
                <a:chOff x="3360" y="816"/>
                <a:chExt cx="136" cy="240"/>
              </a:xfrm>
            </p:grpSpPr>
            <p:sp>
              <p:nvSpPr>
                <p:cNvPr id="10340" name="Oval 106"/>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41" name="Oval 107"/>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42" name="Line 108"/>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43" name="Line 109"/>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nvGrpSpPr>
              <p:cNvPr id="10310" name="Group 110"/>
              <p:cNvGrpSpPr/>
              <p:nvPr/>
            </p:nvGrpSpPr>
            <p:grpSpPr>
              <a:xfrm>
                <a:off x="3648" y="1392"/>
                <a:ext cx="136" cy="240"/>
                <a:chOff x="3360" y="816"/>
                <a:chExt cx="136" cy="240"/>
              </a:xfrm>
            </p:grpSpPr>
            <p:sp>
              <p:nvSpPr>
                <p:cNvPr id="10336" name="Oval 111"/>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37" name="Oval 112"/>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38" name="Line 113"/>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39" name="Line 114"/>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nvGrpSpPr>
              <p:cNvPr id="10311" name="Group 115"/>
              <p:cNvGrpSpPr/>
              <p:nvPr/>
            </p:nvGrpSpPr>
            <p:grpSpPr>
              <a:xfrm>
                <a:off x="4224" y="1872"/>
                <a:ext cx="136" cy="240"/>
                <a:chOff x="3360" y="816"/>
                <a:chExt cx="136" cy="240"/>
              </a:xfrm>
            </p:grpSpPr>
            <p:sp>
              <p:nvSpPr>
                <p:cNvPr id="10332" name="Oval 116"/>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33" name="Oval 117"/>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34" name="Line 118"/>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35" name="Line 119"/>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nvGrpSpPr>
              <p:cNvPr id="10312" name="Group 120"/>
              <p:cNvGrpSpPr/>
              <p:nvPr/>
            </p:nvGrpSpPr>
            <p:grpSpPr>
              <a:xfrm>
                <a:off x="3720" y="1912"/>
                <a:ext cx="136" cy="240"/>
                <a:chOff x="3360" y="816"/>
                <a:chExt cx="136" cy="240"/>
              </a:xfrm>
            </p:grpSpPr>
            <p:sp>
              <p:nvSpPr>
                <p:cNvPr id="10328" name="Oval 121"/>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29" name="Oval 122"/>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30" name="Line 123"/>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31" name="Line 124"/>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nvGrpSpPr>
              <p:cNvPr id="10313" name="Group 125"/>
              <p:cNvGrpSpPr/>
              <p:nvPr/>
            </p:nvGrpSpPr>
            <p:grpSpPr>
              <a:xfrm>
                <a:off x="4136" y="2320"/>
                <a:ext cx="136" cy="240"/>
                <a:chOff x="3360" y="816"/>
                <a:chExt cx="136" cy="240"/>
              </a:xfrm>
            </p:grpSpPr>
            <p:sp>
              <p:nvSpPr>
                <p:cNvPr id="10324" name="Oval 126"/>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25" name="Oval 127"/>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26" name="Line 128"/>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27" name="Line 129"/>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nvGrpSpPr>
              <p:cNvPr id="10314" name="Group 130"/>
              <p:cNvGrpSpPr/>
              <p:nvPr/>
            </p:nvGrpSpPr>
            <p:grpSpPr>
              <a:xfrm>
                <a:off x="3888" y="2736"/>
                <a:ext cx="136" cy="240"/>
                <a:chOff x="3360" y="816"/>
                <a:chExt cx="136" cy="240"/>
              </a:xfrm>
            </p:grpSpPr>
            <p:sp>
              <p:nvSpPr>
                <p:cNvPr id="10320" name="Oval 131"/>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21" name="Oval 132"/>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22" name="Line 133"/>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23" name="Line 134"/>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nvGrpSpPr>
              <p:cNvPr id="10315" name="Group 135"/>
              <p:cNvGrpSpPr/>
              <p:nvPr/>
            </p:nvGrpSpPr>
            <p:grpSpPr>
              <a:xfrm>
                <a:off x="4208" y="1448"/>
                <a:ext cx="136" cy="240"/>
                <a:chOff x="3360" y="816"/>
                <a:chExt cx="136" cy="240"/>
              </a:xfrm>
            </p:grpSpPr>
            <p:sp>
              <p:nvSpPr>
                <p:cNvPr id="10316" name="Oval 136"/>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17" name="Oval 137"/>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318" name="Line 138"/>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319" name="Line 139"/>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grpSp>
      <p:grpSp>
        <p:nvGrpSpPr>
          <p:cNvPr id="27" name="Group 140"/>
          <p:cNvGrpSpPr/>
          <p:nvPr/>
        </p:nvGrpSpPr>
        <p:grpSpPr>
          <a:xfrm>
            <a:off x="2209800" y="4792663"/>
            <a:ext cx="1436688" cy="1803400"/>
            <a:chOff x="1392" y="3024"/>
            <a:chExt cx="905" cy="1136"/>
          </a:xfrm>
        </p:grpSpPr>
        <p:grpSp>
          <p:nvGrpSpPr>
            <p:cNvPr id="10276" name="Group 141"/>
            <p:cNvGrpSpPr/>
            <p:nvPr/>
          </p:nvGrpSpPr>
          <p:grpSpPr>
            <a:xfrm>
              <a:off x="1441" y="3024"/>
              <a:ext cx="856" cy="1136"/>
              <a:chOff x="3600" y="3024"/>
              <a:chExt cx="856" cy="1136"/>
            </a:xfrm>
          </p:grpSpPr>
          <p:sp>
            <p:nvSpPr>
              <p:cNvPr id="10292" name="Rectangle 142"/>
              <p:cNvSpPr/>
              <p:nvPr/>
            </p:nvSpPr>
            <p:spPr>
              <a:xfrm>
                <a:off x="3752" y="3072"/>
                <a:ext cx="432" cy="96"/>
              </a:xfrm>
              <a:prstGeom prst="rect">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293" name="Rectangle 143"/>
              <p:cNvSpPr/>
              <p:nvPr/>
            </p:nvSpPr>
            <p:spPr>
              <a:xfrm>
                <a:off x="3632" y="3888"/>
                <a:ext cx="432" cy="96"/>
              </a:xfrm>
              <a:prstGeom prst="rect">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294" name="Rectangle 144"/>
              <p:cNvSpPr/>
              <p:nvPr/>
            </p:nvSpPr>
            <p:spPr>
              <a:xfrm flipH="1">
                <a:off x="3976" y="3456"/>
                <a:ext cx="432" cy="96"/>
              </a:xfrm>
              <a:prstGeom prst="rect">
                <a:avLst/>
              </a:prstGeom>
              <a:solidFill>
                <a:srgbClr val="FF0707"/>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295" name="AutoShape 145"/>
              <p:cNvSpPr/>
              <p:nvPr/>
            </p:nvSpPr>
            <p:spPr>
              <a:xfrm>
                <a:off x="3984" y="3104"/>
                <a:ext cx="240" cy="240"/>
              </a:xfrm>
              <a:prstGeom prst="plus">
                <a:avLst>
                  <a:gd name="adj" fmla="val 33856"/>
                </a:avLst>
              </a:prstGeom>
              <a:solidFill>
                <a:srgbClr val="1717FF"/>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296" name="AutoShape 146"/>
              <p:cNvSpPr/>
              <p:nvPr/>
            </p:nvSpPr>
            <p:spPr>
              <a:xfrm>
                <a:off x="3936" y="3488"/>
                <a:ext cx="240" cy="240"/>
              </a:xfrm>
              <a:prstGeom prst="plus">
                <a:avLst>
                  <a:gd name="adj" fmla="val 33856"/>
                </a:avLst>
              </a:prstGeom>
              <a:solidFill>
                <a:srgbClr val="1717FF"/>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297" name="AutoShape 147"/>
              <p:cNvSpPr/>
              <p:nvPr/>
            </p:nvSpPr>
            <p:spPr>
              <a:xfrm>
                <a:off x="3864" y="3920"/>
                <a:ext cx="240" cy="240"/>
              </a:xfrm>
              <a:prstGeom prst="plus">
                <a:avLst>
                  <a:gd name="adj" fmla="val 33856"/>
                </a:avLst>
              </a:prstGeom>
              <a:solidFill>
                <a:srgbClr val="1717FF"/>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298" name="AutoShape 148"/>
              <p:cNvSpPr/>
              <p:nvPr/>
            </p:nvSpPr>
            <p:spPr>
              <a:xfrm>
                <a:off x="3744" y="3024"/>
                <a:ext cx="192" cy="192"/>
              </a:xfrm>
              <a:prstGeom prst="hexagon">
                <a:avLst>
                  <a:gd name="adj" fmla="val 25000"/>
                  <a:gd name="vf" fmla="val 115470"/>
                </a:avLst>
              </a:prstGeom>
              <a:solidFill>
                <a:srgbClr val="FFEC40"/>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299" name="AutoShape 149"/>
              <p:cNvSpPr/>
              <p:nvPr/>
            </p:nvSpPr>
            <p:spPr>
              <a:xfrm>
                <a:off x="4224" y="3408"/>
                <a:ext cx="192" cy="192"/>
              </a:xfrm>
              <a:prstGeom prst="hexagon">
                <a:avLst>
                  <a:gd name="adj" fmla="val 25000"/>
                  <a:gd name="vf" fmla="val 115470"/>
                </a:avLst>
              </a:prstGeom>
              <a:solidFill>
                <a:srgbClr val="FFEC40"/>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00" name="AutoShape 150"/>
              <p:cNvSpPr/>
              <p:nvPr/>
            </p:nvSpPr>
            <p:spPr>
              <a:xfrm>
                <a:off x="3624" y="3840"/>
                <a:ext cx="192" cy="192"/>
              </a:xfrm>
              <a:prstGeom prst="hexagon">
                <a:avLst>
                  <a:gd name="adj" fmla="val 25000"/>
                  <a:gd name="vf" fmla="val 115470"/>
                </a:avLst>
              </a:prstGeom>
              <a:solidFill>
                <a:srgbClr val="FFEC40"/>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01" name="Rectangle 151"/>
              <p:cNvSpPr/>
              <p:nvPr/>
            </p:nvSpPr>
            <p:spPr>
              <a:xfrm>
                <a:off x="3696" y="3120"/>
                <a:ext cx="144" cy="144"/>
              </a:xfrm>
              <a:prstGeom prst="rect">
                <a:avLst/>
              </a:prstGeom>
              <a:solidFill>
                <a:schemeClr val="accent2"/>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02" name="Rectangle 152"/>
              <p:cNvSpPr/>
              <p:nvPr/>
            </p:nvSpPr>
            <p:spPr>
              <a:xfrm>
                <a:off x="4312" y="3496"/>
                <a:ext cx="144" cy="144"/>
              </a:xfrm>
              <a:prstGeom prst="rect">
                <a:avLst/>
              </a:prstGeom>
              <a:solidFill>
                <a:schemeClr val="accent2"/>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303" name="Rectangle 153"/>
              <p:cNvSpPr/>
              <p:nvPr/>
            </p:nvSpPr>
            <p:spPr>
              <a:xfrm>
                <a:off x="3600" y="3936"/>
                <a:ext cx="144" cy="144"/>
              </a:xfrm>
              <a:prstGeom prst="rect">
                <a:avLst/>
              </a:prstGeom>
              <a:solidFill>
                <a:schemeClr val="accent2"/>
              </a:solidFill>
              <a:ln w="9525" cap="flat" cmpd="sng">
                <a:solidFill>
                  <a:srgbClr val="FF9900"/>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10277" name="Group 154"/>
            <p:cNvGrpSpPr/>
            <p:nvPr/>
          </p:nvGrpSpPr>
          <p:grpSpPr>
            <a:xfrm>
              <a:off x="1392" y="3504"/>
              <a:ext cx="136" cy="240"/>
              <a:chOff x="3360" y="816"/>
              <a:chExt cx="136" cy="240"/>
            </a:xfrm>
          </p:grpSpPr>
          <p:sp>
            <p:nvSpPr>
              <p:cNvPr id="10288" name="Oval 155"/>
              <p:cNvSpPr/>
              <p:nvPr/>
            </p:nvSpPr>
            <p:spPr>
              <a:xfrm>
                <a:off x="3360" y="816"/>
                <a:ext cx="48" cy="96"/>
              </a:xfrm>
              <a:prstGeom prst="ellipse">
                <a:avLst/>
              </a:prstGeom>
              <a:noFill/>
              <a:ln w="22225" cap="flat" cmpd="sng">
                <a:solidFill>
                  <a:srgbClr val="FF9900"/>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289" name="Oval 156"/>
              <p:cNvSpPr/>
              <p:nvPr/>
            </p:nvSpPr>
            <p:spPr>
              <a:xfrm>
                <a:off x="3448" y="816"/>
                <a:ext cx="48" cy="96"/>
              </a:xfrm>
              <a:prstGeom prst="ellipse">
                <a:avLst/>
              </a:prstGeom>
              <a:noFill/>
              <a:ln w="22225" cap="flat" cmpd="sng">
                <a:solidFill>
                  <a:srgbClr val="FF9900"/>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290" name="Line 157"/>
              <p:cNvSpPr/>
              <p:nvPr/>
            </p:nvSpPr>
            <p:spPr>
              <a:xfrm>
                <a:off x="3408" y="864"/>
                <a:ext cx="48" cy="192"/>
              </a:xfrm>
              <a:prstGeom prst="line">
                <a:avLst/>
              </a:prstGeom>
              <a:ln w="25400" cap="flat" cmpd="sng">
                <a:solidFill>
                  <a:srgbClr val="FF9900"/>
                </a:solidFill>
                <a:prstDash val="solid"/>
                <a:headEnd type="none" w="med" len="med"/>
                <a:tailEnd type="none" w="med" len="med"/>
              </a:ln>
            </p:spPr>
          </p:sp>
          <p:sp>
            <p:nvSpPr>
              <p:cNvPr id="10291" name="Line 158"/>
              <p:cNvSpPr/>
              <p:nvPr/>
            </p:nvSpPr>
            <p:spPr>
              <a:xfrm flipH="1">
                <a:off x="3408" y="864"/>
                <a:ext cx="40" cy="192"/>
              </a:xfrm>
              <a:prstGeom prst="line">
                <a:avLst/>
              </a:prstGeom>
              <a:ln w="25400" cap="flat" cmpd="sng">
                <a:solidFill>
                  <a:srgbClr val="FF9900"/>
                </a:solidFill>
                <a:prstDash val="solid"/>
                <a:headEnd type="none" w="med" len="med"/>
                <a:tailEnd type="none" w="med" len="med"/>
              </a:ln>
            </p:spPr>
          </p:sp>
        </p:grpSp>
        <p:grpSp>
          <p:nvGrpSpPr>
            <p:cNvPr id="10278" name="Group 159"/>
            <p:cNvGrpSpPr/>
            <p:nvPr/>
          </p:nvGrpSpPr>
          <p:grpSpPr>
            <a:xfrm>
              <a:off x="2112" y="3072"/>
              <a:ext cx="136" cy="240"/>
              <a:chOff x="3360" y="816"/>
              <a:chExt cx="136" cy="240"/>
            </a:xfrm>
          </p:grpSpPr>
          <p:sp>
            <p:nvSpPr>
              <p:cNvPr id="10284" name="Oval 160"/>
              <p:cNvSpPr/>
              <p:nvPr/>
            </p:nvSpPr>
            <p:spPr>
              <a:xfrm>
                <a:off x="3360" y="816"/>
                <a:ext cx="48" cy="96"/>
              </a:xfrm>
              <a:prstGeom prst="ellipse">
                <a:avLst/>
              </a:prstGeom>
              <a:noFill/>
              <a:ln w="22225" cap="flat" cmpd="sng">
                <a:solidFill>
                  <a:srgbClr val="FF9900"/>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285" name="Oval 161"/>
              <p:cNvSpPr/>
              <p:nvPr/>
            </p:nvSpPr>
            <p:spPr>
              <a:xfrm>
                <a:off x="3448" y="816"/>
                <a:ext cx="48" cy="96"/>
              </a:xfrm>
              <a:prstGeom prst="ellipse">
                <a:avLst/>
              </a:prstGeom>
              <a:noFill/>
              <a:ln w="22225" cap="flat" cmpd="sng">
                <a:solidFill>
                  <a:srgbClr val="FF9900"/>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286" name="Line 162"/>
              <p:cNvSpPr/>
              <p:nvPr/>
            </p:nvSpPr>
            <p:spPr>
              <a:xfrm>
                <a:off x="3408" y="864"/>
                <a:ext cx="48" cy="192"/>
              </a:xfrm>
              <a:prstGeom prst="line">
                <a:avLst/>
              </a:prstGeom>
              <a:ln w="25400" cap="flat" cmpd="sng">
                <a:solidFill>
                  <a:srgbClr val="FF9900"/>
                </a:solidFill>
                <a:prstDash val="solid"/>
                <a:headEnd type="none" w="med" len="med"/>
                <a:tailEnd type="none" w="med" len="med"/>
              </a:ln>
            </p:spPr>
          </p:sp>
          <p:sp>
            <p:nvSpPr>
              <p:cNvPr id="10287" name="Line 163"/>
              <p:cNvSpPr/>
              <p:nvPr/>
            </p:nvSpPr>
            <p:spPr>
              <a:xfrm flipH="1">
                <a:off x="3408" y="864"/>
                <a:ext cx="40" cy="192"/>
              </a:xfrm>
              <a:prstGeom prst="line">
                <a:avLst/>
              </a:prstGeom>
              <a:ln w="25400" cap="flat" cmpd="sng">
                <a:solidFill>
                  <a:srgbClr val="FF9900"/>
                </a:solidFill>
                <a:prstDash val="solid"/>
                <a:headEnd type="none" w="med" len="med"/>
                <a:tailEnd type="none" w="med" len="med"/>
              </a:ln>
            </p:spPr>
          </p:sp>
        </p:grpSp>
        <p:grpSp>
          <p:nvGrpSpPr>
            <p:cNvPr id="10279" name="Group 164"/>
            <p:cNvGrpSpPr/>
            <p:nvPr/>
          </p:nvGrpSpPr>
          <p:grpSpPr>
            <a:xfrm>
              <a:off x="2160" y="3840"/>
              <a:ext cx="136" cy="240"/>
              <a:chOff x="3360" y="816"/>
              <a:chExt cx="136" cy="240"/>
            </a:xfrm>
          </p:grpSpPr>
          <p:sp>
            <p:nvSpPr>
              <p:cNvPr id="10280" name="Oval 165"/>
              <p:cNvSpPr/>
              <p:nvPr/>
            </p:nvSpPr>
            <p:spPr>
              <a:xfrm>
                <a:off x="3360" y="816"/>
                <a:ext cx="48" cy="96"/>
              </a:xfrm>
              <a:prstGeom prst="ellipse">
                <a:avLst/>
              </a:prstGeom>
              <a:noFill/>
              <a:ln w="22225" cap="flat" cmpd="sng">
                <a:solidFill>
                  <a:srgbClr val="FF9900"/>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281" name="Oval 166"/>
              <p:cNvSpPr/>
              <p:nvPr/>
            </p:nvSpPr>
            <p:spPr>
              <a:xfrm>
                <a:off x="3448" y="816"/>
                <a:ext cx="48" cy="96"/>
              </a:xfrm>
              <a:prstGeom prst="ellipse">
                <a:avLst/>
              </a:prstGeom>
              <a:noFill/>
              <a:ln w="22225" cap="flat" cmpd="sng">
                <a:solidFill>
                  <a:srgbClr val="FF9900"/>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282" name="Line 167"/>
              <p:cNvSpPr/>
              <p:nvPr/>
            </p:nvSpPr>
            <p:spPr>
              <a:xfrm>
                <a:off x="3408" y="864"/>
                <a:ext cx="48" cy="192"/>
              </a:xfrm>
              <a:prstGeom prst="line">
                <a:avLst/>
              </a:prstGeom>
              <a:ln w="25400" cap="flat" cmpd="sng">
                <a:solidFill>
                  <a:srgbClr val="FF9900"/>
                </a:solidFill>
                <a:prstDash val="solid"/>
                <a:headEnd type="none" w="med" len="med"/>
                <a:tailEnd type="none" w="med" len="med"/>
              </a:ln>
            </p:spPr>
          </p:sp>
          <p:sp>
            <p:nvSpPr>
              <p:cNvPr id="10283" name="Line 168"/>
              <p:cNvSpPr/>
              <p:nvPr/>
            </p:nvSpPr>
            <p:spPr>
              <a:xfrm flipH="1">
                <a:off x="3408" y="864"/>
                <a:ext cx="40" cy="192"/>
              </a:xfrm>
              <a:prstGeom prst="line">
                <a:avLst/>
              </a:prstGeom>
              <a:ln w="25400" cap="flat" cmpd="sng">
                <a:solidFill>
                  <a:srgbClr val="FF9900"/>
                </a:solidFill>
                <a:prstDash val="solid"/>
                <a:headEnd type="none" w="med" len="med"/>
                <a:tailEnd type="none" w="med" len="med"/>
              </a:ln>
            </p:spPr>
          </p:sp>
        </p:grpSp>
      </p:grpSp>
      <p:grpSp>
        <p:nvGrpSpPr>
          <p:cNvPr id="565378" name="Group 169"/>
          <p:cNvGrpSpPr/>
          <p:nvPr/>
        </p:nvGrpSpPr>
        <p:grpSpPr>
          <a:xfrm>
            <a:off x="5308600" y="2887663"/>
            <a:ext cx="533400" cy="2679700"/>
            <a:chOff x="3344" y="1824"/>
            <a:chExt cx="336" cy="1688"/>
          </a:xfrm>
        </p:grpSpPr>
        <p:grpSp>
          <p:nvGrpSpPr>
            <p:cNvPr id="10266" name="Group 170"/>
            <p:cNvGrpSpPr/>
            <p:nvPr/>
          </p:nvGrpSpPr>
          <p:grpSpPr>
            <a:xfrm>
              <a:off x="3344" y="2128"/>
              <a:ext cx="336" cy="1384"/>
              <a:chOff x="3344" y="1936"/>
              <a:chExt cx="336" cy="1384"/>
            </a:xfrm>
          </p:grpSpPr>
          <p:sp>
            <p:nvSpPr>
              <p:cNvPr id="10272" name="AutoShape 171"/>
              <p:cNvSpPr/>
              <p:nvPr/>
            </p:nvSpPr>
            <p:spPr>
              <a:xfrm>
                <a:off x="3344" y="2376"/>
                <a:ext cx="336" cy="144"/>
              </a:xfrm>
              <a:prstGeom prst="rightArrow">
                <a:avLst>
                  <a:gd name="adj1" fmla="val 50000"/>
                  <a:gd name="adj2" fmla="val 58333"/>
                </a:avLst>
              </a:prstGeom>
              <a:solidFill>
                <a:srgbClr val="FF0707"/>
              </a:solidFill>
              <a:ln w="9525">
                <a:noFill/>
              </a:ln>
            </p:spPr>
            <p:txBody>
              <a:bodyPr wrap="none" lIns="90000" tIns="46800" rIns="90000" bIns="46800" anchor="ctr"/>
              <a:p>
                <a:endParaRPr lang="zh-CN" altLang="en-US" dirty="0">
                  <a:latin typeface="Arial" panose="020B0604020202020204" pitchFamily="34" charset="0"/>
                </a:endParaRPr>
              </a:p>
            </p:txBody>
          </p:sp>
          <p:sp>
            <p:nvSpPr>
              <p:cNvPr id="10273" name="AutoShape 172"/>
              <p:cNvSpPr/>
              <p:nvPr/>
            </p:nvSpPr>
            <p:spPr>
              <a:xfrm>
                <a:off x="3424" y="1936"/>
                <a:ext cx="240" cy="240"/>
              </a:xfrm>
              <a:prstGeom prst="plus">
                <a:avLst>
                  <a:gd name="adj" fmla="val 33856"/>
                </a:avLst>
              </a:prstGeom>
              <a:solidFill>
                <a:srgbClr val="1717FF"/>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274" name="AutoShape 173"/>
              <p:cNvSpPr/>
              <p:nvPr/>
            </p:nvSpPr>
            <p:spPr>
              <a:xfrm>
                <a:off x="3456" y="2944"/>
                <a:ext cx="192" cy="192"/>
              </a:xfrm>
              <a:prstGeom prst="hexagon">
                <a:avLst>
                  <a:gd name="adj" fmla="val 25000"/>
                  <a:gd name="vf" fmla="val 115470"/>
                </a:avLst>
              </a:prstGeom>
              <a:solidFill>
                <a:srgbClr val="FFEC4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10275" name="Rectangle 174"/>
              <p:cNvSpPr/>
              <p:nvPr/>
            </p:nvSpPr>
            <p:spPr>
              <a:xfrm>
                <a:off x="3480" y="3176"/>
                <a:ext cx="144" cy="144"/>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grpSp>
          <p:nvGrpSpPr>
            <p:cNvPr id="10267" name="Group 175"/>
            <p:cNvGrpSpPr/>
            <p:nvPr/>
          </p:nvGrpSpPr>
          <p:grpSpPr>
            <a:xfrm>
              <a:off x="3472" y="1824"/>
              <a:ext cx="136" cy="240"/>
              <a:chOff x="3360" y="816"/>
              <a:chExt cx="136" cy="240"/>
            </a:xfrm>
          </p:grpSpPr>
          <p:sp>
            <p:nvSpPr>
              <p:cNvPr id="10268" name="Oval 176"/>
              <p:cNvSpPr/>
              <p:nvPr/>
            </p:nvSpPr>
            <p:spPr>
              <a:xfrm>
                <a:off x="3360"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269" name="Oval 177"/>
              <p:cNvSpPr/>
              <p:nvPr/>
            </p:nvSpPr>
            <p:spPr>
              <a:xfrm>
                <a:off x="3448" y="816"/>
                <a:ext cx="48" cy="96"/>
              </a:xfrm>
              <a:prstGeom prst="ellipse">
                <a:avLst/>
              </a:prstGeom>
              <a:noFill/>
              <a:ln w="22225" cap="flat" cmpd="sng">
                <a:solidFill>
                  <a:schemeClr val="tx1"/>
                </a:solidFill>
                <a:prstDash val="solid"/>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270" name="Line 178"/>
              <p:cNvSpPr/>
              <p:nvPr/>
            </p:nvSpPr>
            <p:spPr>
              <a:xfrm>
                <a:off x="3408" y="864"/>
                <a:ext cx="48" cy="192"/>
              </a:xfrm>
              <a:prstGeom prst="line">
                <a:avLst/>
              </a:prstGeom>
              <a:ln w="25400" cap="flat" cmpd="sng">
                <a:solidFill>
                  <a:schemeClr val="tx1"/>
                </a:solidFill>
                <a:prstDash val="solid"/>
                <a:headEnd type="none" w="med" len="med"/>
                <a:tailEnd type="none" w="med" len="med"/>
              </a:ln>
            </p:spPr>
          </p:sp>
          <p:sp>
            <p:nvSpPr>
              <p:cNvPr id="10271" name="Line 179"/>
              <p:cNvSpPr/>
              <p:nvPr/>
            </p:nvSpPr>
            <p:spPr>
              <a:xfrm flipH="1">
                <a:off x="3408" y="864"/>
                <a:ext cx="40" cy="192"/>
              </a:xfrm>
              <a:prstGeom prst="line">
                <a:avLst/>
              </a:prstGeom>
              <a:ln w="25400" cap="flat" cmpd="sng">
                <a:solidFill>
                  <a:schemeClr val="tx1"/>
                </a:solidFill>
                <a:prstDash val="solid"/>
                <a:headEnd type="none" w="med" len="med"/>
                <a:tailEnd type="none" w="med" len="med"/>
              </a:ln>
            </p:spPr>
          </p:sp>
        </p:grpSp>
      </p:grpSp>
      <p:grpSp>
        <p:nvGrpSpPr>
          <p:cNvPr id="565389" name="Group 180"/>
          <p:cNvGrpSpPr/>
          <p:nvPr/>
        </p:nvGrpSpPr>
        <p:grpSpPr>
          <a:xfrm>
            <a:off x="5943600" y="1058863"/>
            <a:ext cx="1905000" cy="5105400"/>
            <a:chOff x="3744" y="672"/>
            <a:chExt cx="1200" cy="3216"/>
          </a:xfrm>
        </p:grpSpPr>
        <p:sp>
          <p:nvSpPr>
            <p:cNvPr id="10257" name="Rectangle 181"/>
            <p:cNvSpPr/>
            <p:nvPr/>
          </p:nvSpPr>
          <p:spPr>
            <a:xfrm>
              <a:off x="3744" y="1776"/>
              <a:ext cx="1200" cy="2112"/>
            </a:xfrm>
            <a:prstGeom prst="rect">
              <a:avLst/>
            </a:prstGeom>
            <a:solidFill>
              <a:schemeClr val="bg1"/>
            </a:solidFill>
            <a:ln w="9525" cap="flat" cmpd="sng">
              <a:solidFill>
                <a:schemeClr val="tx1"/>
              </a:solidFill>
              <a:prstDash val="solid"/>
              <a:miter/>
              <a:headEnd type="none" w="med" len="med"/>
              <a:tailEnd type="none" w="med" len="med"/>
            </a:ln>
          </p:spPr>
          <p:txBody>
            <a:bodyPr wrap="none" lIns="90000" tIns="46800" rIns="90000" bIns="46800" anchor="ctr"/>
            <a:p>
              <a:endParaRPr lang="zh-CN" altLang="en-US" dirty="0">
                <a:latin typeface="Arial" panose="020B0604020202020204" pitchFamily="34" charset="0"/>
              </a:endParaRPr>
            </a:p>
          </p:txBody>
        </p:sp>
        <p:sp>
          <p:nvSpPr>
            <p:cNvPr id="10258" name="Line 182"/>
            <p:cNvSpPr/>
            <p:nvPr/>
          </p:nvSpPr>
          <p:spPr>
            <a:xfrm>
              <a:off x="3936" y="2256"/>
              <a:ext cx="336" cy="0"/>
            </a:xfrm>
            <a:prstGeom prst="line">
              <a:avLst/>
            </a:prstGeom>
            <a:ln w="60325" cap="flat" cmpd="sng">
              <a:solidFill>
                <a:srgbClr val="1717FF"/>
              </a:solidFill>
              <a:prstDash val="solid"/>
              <a:headEnd type="none" w="med" len="med"/>
              <a:tailEnd type="none" w="med" len="med"/>
            </a:ln>
          </p:spPr>
        </p:sp>
        <p:sp>
          <p:nvSpPr>
            <p:cNvPr id="10259" name="Line 183"/>
            <p:cNvSpPr/>
            <p:nvPr/>
          </p:nvSpPr>
          <p:spPr>
            <a:xfrm>
              <a:off x="3936" y="2640"/>
              <a:ext cx="336" cy="0"/>
            </a:xfrm>
            <a:prstGeom prst="line">
              <a:avLst/>
            </a:prstGeom>
            <a:ln w="98425" cap="flat" cmpd="sng">
              <a:solidFill>
                <a:srgbClr val="1717FF"/>
              </a:solidFill>
              <a:prstDash val="solid"/>
              <a:headEnd type="none" w="med" len="med"/>
              <a:tailEnd type="none" w="med" len="med"/>
            </a:ln>
          </p:spPr>
        </p:sp>
        <p:sp>
          <p:nvSpPr>
            <p:cNvPr id="10260" name="Line 184"/>
            <p:cNvSpPr/>
            <p:nvPr/>
          </p:nvSpPr>
          <p:spPr>
            <a:xfrm>
              <a:off x="3936" y="2880"/>
              <a:ext cx="336" cy="0"/>
            </a:xfrm>
            <a:prstGeom prst="line">
              <a:avLst/>
            </a:prstGeom>
            <a:ln w="60325" cap="flat" cmpd="sng">
              <a:solidFill>
                <a:srgbClr val="1717FF"/>
              </a:solidFill>
              <a:prstDash val="solid"/>
              <a:headEnd type="none" w="med" len="med"/>
              <a:tailEnd type="none" w="med" len="med"/>
            </a:ln>
          </p:spPr>
        </p:sp>
        <p:sp>
          <p:nvSpPr>
            <p:cNvPr id="10261" name="Line 185"/>
            <p:cNvSpPr/>
            <p:nvPr/>
          </p:nvSpPr>
          <p:spPr>
            <a:xfrm>
              <a:off x="3936" y="3360"/>
              <a:ext cx="336" cy="0"/>
            </a:xfrm>
            <a:prstGeom prst="line">
              <a:avLst/>
            </a:prstGeom>
            <a:ln w="34925" cap="flat" cmpd="sng">
              <a:solidFill>
                <a:srgbClr val="1717FF"/>
              </a:solidFill>
              <a:prstDash val="solid"/>
              <a:headEnd type="none" w="med" len="med"/>
              <a:tailEnd type="none" w="med" len="med"/>
            </a:ln>
          </p:spPr>
        </p:sp>
        <p:sp>
          <p:nvSpPr>
            <p:cNvPr id="10262" name="Line 186"/>
            <p:cNvSpPr/>
            <p:nvPr/>
          </p:nvSpPr>
          <p:spPr>
            <a:xfrm>
              <a:off x="3936" y="3552"/>
              <a:ext cx="336" cy="0"/>
            </a:xfrm>
            <a:prstGeom prst="line">
              <a:avLst/>
            </a:prstGeom>
            <a:ln w="60325" cap="flat" cmpd="sng">
              <a:solidFill>
                <a:srgbClr val="1717FF"/>
              </a:solidFill>
              <a:prstDash val="solid"/>
              <a:headEnd type="none" w="med" len="med"/>
              <a:tailEnd type="none" w="med" len="med"/>
            </a:ln>
          </p:spPr>
        </p:sp>
        <p:sp>
          <p:nvSpPr>
            <p:cNvPr id="10263" name="Line 187"/>
            <p:cNvSpPr/>
            <p:nvPr/>
          </p:nvSpPr>
          <p:spPr>
            <a:xfrm>
              <a:off x="3936" y="3264"/>
              <a:ext cx="336" cy="0"/>
            </a:xfrm>
            <a:prstGeom prst="line">
              <a:avLst/>
            </a:prstGeom>
            <a:ln w="34925" cap="flat" cmpd="sng">
              <a:solidFill>
                <a:srgbClr val="1717FF"/>
              </a:solidFill>
              <a:prstDash val="solid"/>
              <a:headEnd type="none" w="med" len="med"/>
              <a:tailEnd type="none" w="med" len="med"/>
            </a:ln>
          </p:spPr>
        </p:sp>
        <p:sp>
          <p:nvSpPr>
            <p:cNvPr id="10264" name="Rectangle 188"/>
            <p:cNvSpPr/>
            <p:nvPr/>
          </p:nvSpPr>
          <p:spPr>
            <a:xfrm rot="-3323925">
              <a:off x="3764" y="1160"/>
              <a:ext cx="1188" cy="212"/>
            </a:xfrm>
            <a:prstGeom prst="rect">
              <a:avLst/>
            </a:prstGeom>
            <a:noFill/>
            <a:ln w="9525">
              <a:noFill/>
            </a:ln>
          </p:spPr>
          <p:txBody>
            <a:bodyPr wrap="none" lIns="90000" tIns="46800" rIns="90000" bIns="46800" anchor="ctr">
              <a:spAutoFit/>
            </a:bodyPr>
            <a:p>
              <a:pPr eaLnBrk="0" hangingPunct="0"/>
              <a:r>
                <a:rPr lang="en-US" altLang="ko-KR" sz="1600" dirty="0">
                  <a:solidFill>
                    <a:schemeClr val="tx1"/>
                  </a:solidFill>
                  <a:latin typeface="Arial" panose="020B0604020202020204" pitchFamily="34" charset="0"/>
                  <a:ea typeface="Gulim" pitchFamily="34" charset="-127"/>
                </a:rPr>
                <a:t>GST-fusion protein</a:t>
              </a:r>
              <a:endParaRPr lang="en-US" altLang="ko-KR" sz="1600" dirty="0">
                <a:solidFill>
                  <a:schemeClr val="tx1"/>
                </a:solidFill>
                <a:latin typeface="Arial" panose="020B0604020202020204" pitchFamily="34" charset="0"/>
                <a:ea typeface="Gulim" pitchFamily="34" charset="-127"/>
              </a:endParaRPr>
            </a:p>
          </p:txBody>
        </p:sp>
        <p:sp>
          <p:nvSpPr>
            <p:cNvPr id="10265" name="Line 189"/>
            <p:cNvSpPr/>
            <p:nvPr/>
          </p:nvSpPr>
          <p:spPr>
            <a:xfrm>
              <a:off x="3936" y="2016"/>
              <a:ext cx="336" cy="0"/>
            </a:xfrm>
            <a:prstGeom prst="line">
              <a:avLst/>
            </a:prstGeom>
            <a:ln w="60325" cap="flat" cmpd="sng">
              <a:solidFill>
                <a:srgbClr val="1717FF"/>
              </a:solidFill>
              <a:prstDash val="solid"/>
              <a:headEnd type="none" w="med" len="med"/>
              <a:tailEnd type="none" w="med" len="med"/>
            </a:ln>
          </p:spPr>
        </p:sp>
      </p:grpSp>
      <p:grpSp>
        <p:nvGrpSpPr>
          <p:cNvPr id="565402" name="Group 190"/>
          <p:cNvGrpSpPr/>
          <p:nvPr/>
        </p:nvGrpSpPr>
        <p:grpSpPr>
          <a:xfrm>
            <a:off x="7010400" y="1731963"/>
            <a:ext cx="717550" cy="3898900"/>
            <a:chOff x="4416" y="1096"/>
            <a:chExt cx="452" cy="2456"/>
          </a:xfrm>
        </p:grpSpPr>
        <p:sp>
          <p:nvSpPr>
            <p:cNvPr id="10253" name="Line 191"/>
            <p:cNvSpPr/>
            <p:nvPr/>
          </p:nvSpPr>
          <p:spPr>
            <a:xfrm>
              <a:off x="4416" y="2880"/>
              <a:ext cx="336" cy="0"/>
            </a:xfrm>
            <a:prstGeom prst="line">
              <a:avLst/>
            </a:prstGeom>
            <a:ln w="60325" cap="flat" cmpd="sng">
              <a:solidFill>
                <a:srgbClr val="1717FF"/>
              </a:solidFill>
              <a:prstDash val="solid"/>
              <a:headEnd type="none" w="med" len="med"/>
              <a:tailEnd type="none" w="med" len="med"/>
            </a:ln>
          </p:spPr>
        </p:sp>
        <p:sp>
          <p:nvSpPr>
            <p:cNvPr id="10254" name="Line 192"/>
            <p:cNvSpPr/>
            <p:nvPr/>
          </p:nvSpPr>
          <p:spPr>
            <a:xfrm>
              <a:off x="4416" y="3552"/>
              <a:ext cx="336" cy="0"/>
            </a:xfrm>
            <a:prstGeom prst="line">
              <a:avLst/>
            </a:prstGeom>
            <a:ln w="60325" cap="flat" cmpd="sng">
              <a:solidFill>
                <a:srgbClr val="1717FF"/>
              </a:solidFill>
              <a:prstDash val="solid"/>
              <a:headEnd type="none" w="med" len="med"/>
              <a:tailEnd type="none" w="med" len="med"/>
            </a:ln>
          </p:spPr>
        </p:sp>
        <p:sp>
          <p:nvSpPr>
            <p:cNvPr id="10255" name="Rectangle 193"/>
            <p:cNvSpPr/>
            <p:nvPr/>
          </p:nvSpPr>
          <p:spPr>
            <a:xfrm rot="-3323925">
              <a:off x="4399" y="1353"/>
              <a:ext cx="726" cy="212"/>
            </a:xfrm>
            <a:prstGeom prst="rect">
              <a:avLst/>
            </a:prstGeom>
            <a:noFill/>
            <a:ln w="9525">
              <a:noFill/>
            </a:ln>
          </p:spPr>
          <p:txBody>
            <a:bodyPr wrap="none" lIns="90000" tIns="46800" rIns="90000" bIns="46800" anchor="ctr">
              <a:spAutoFit/>
            </a:bodyPr>
            <a:p>
              <a:pPr eaLnBrk="0" hangingPunct="0"/>
              <a:r>
                <a:rPr lang="en-US" altLang="ko-KR" sz="1600" dirty="0">
                  <a:solidFill>
                    <a:schemeClr val="tx1"/>
                  </a:solidFill>
                  <a:latin typeface="Arial" panose="020B0604020202020204" pitchFamily="34" charset="0"/>
                  <a:ea typeface="Gulim" pitchFamily="34" charset="-127"/>
                </a:rPr>
                <a:t>GST alone</a:t>
              </a:r>
              <a:endParaRPr lang="en-US" altLang="ko-KR" sz="1600" dirty="0">
                <a:solidFill>
                  <a:schemeClr val="tx1"/>
                </a:solidFill>
                <a:latin typeface="Arial" panose="020B0604020202020204" pitchFamily="34" charset="0"/>
                <a:ea typeface="Gulim" pitchFamily="34" charset="-127"/>
              </a:endParaRPr>
            </a:p>
          </p:txBody>
        </p:sp>
        <p:sp>
          <p:nvSpPr>
            <p:cNvPr id="10256" name="Line 194"/>
            <p:cNvSpPr/>
            <p:nvPr/>
          </p:nvSpPr>
          <p:spPr>
            <a:xfrm>
              <a:off x="4416" y="2016"/>
              <a:ext cx="336" cy="0"/>
            </a:xfrm>
            <a:prstGeom prst="line">
              <a:avLst/>
            </a:prstGeom>
            <a:ln w="60325" cap="flat" cmpd="sng">
              <a:solidFill>
                <a:srgbClr val="1717FF"/>
              </a:solidFill>
              <a:prstDash val="solid"/>
              <a:headEnd type="none" w="med" len="med"/>
              <a:tailEnd type="none" w="med" len="med"/>
            </a:ln>
          </p:spPr>
        </p:sp>
      </p:grpSp>
      <p:sp>
        <p:nvSpPr>
          <p:cNvPr id="10252" name="Text Box 195"/>
          <p:cNvSpPr txBox="1"/>
          <p:nvPr/>
        </p:nvSpPr>
        <p:spPr>
          <a:xfrm>
            <a:off x="144463" y="2420938"/>
            <a:ext cx="1763712" cy="517525"/>
          </a:xfrm>
          <a:prstGeom prst="rect">
            <a:avLst/>
          </a:prstGeom>
          <a:noFill/>
          <a:ln w="9525">
            <a:noFill/>
          </a:ln>
        </p:spPr>
        <p:txBody>
          <a:bodyPr>
            <a:spAutoFit/>
          </a:bodyPr>
          <a:p>
            <a:pPr algn="l">
              <a:spcBef>
                <a:spcPct val="50000"/>
              </a:spcBef>
            </a:pPr>
            <a:r>
              <a:rPr lang="en-US" altLang="ko-KR" sz="1400" dirty="0">
                <a:latin typeface="Arial" panose="020B0604020202020204" pitchFamily="34" charset="0"/>
                <a:ea typeface="Gulim" pitchFamily="34" charset="-127"/>
              </a:rPr>
              <a:t>Sepaharose bead-GTH(glutathione)</a:t>
            </a:r>
            <a:endParaRPr lang="en-US" altLang="ko-KR" sz="1400" dirty="0">
              <a:latin typeface="Arial" panose="020B0604020202020204" pitchFamily="34" charset="0"/>
              <a:ea typeface="Gulim" pitchFamily="34" charset="-127"/>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7"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ppt_h/2"/>
                                          </p:val>
                                        </p:tav>
                                        <p:tav tm="100000">
                                          <p:val>
                                            <p:strVal val="#ppt_y"/>
                                          </p:val>
                                        </p:tav>
                                      </p:tavLst>
                                    </p:anim>
                                    <p:anim calcmode="lin" valueType="num">
                                      <p:cBhvr>
                                        <p:cTn id="21" dur="500" fill="hold"/>
                                        <p:tgtEl>
                                          <p:spTgt spid="3"/>
                                        </p:tgtEl>
                                        <p:attrNameLst>
                                          <p:attrName>ppt_w</p:attrName>
                                        </p:attrNameLst>
                                      </p:cBhvr>
                                      <p:tavLst>
                                        <p:tav tm="0">
                                          <p:val>
                                            <p:strVal val="#ppt_w"/>
                                          </p:val>
                                        </p:tav>
                                        <p:tav tm="100000">
                                          <p:val>
                                            <p:strVal val="#ppt_w"/>
                                          </p:val>
                                        </p:tav>
                                      </p:tavLst>
                                    </p:anim>
                                    <p:anim calcmode="lin" valueType="num">
                                      <p:cBhvr>
                                        <p:cTn id="22" dur="500" fill="hold"/>
                                        <p:tgtEl>
                                          <p:spTgt spid="3"/>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2"/>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7" presetClass="entr" presetSubtype="1"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ppt_x</p:attrName>
                                        </p:attrNameLst>
                                      </p:cBhvr>
                                      <p:tavLst>
                                        <p:tav tm="0">
                                          <p:val>
                                            <p:strVal val="#ppt_x"/>
                                          </p:val>
                                        </p:tav>
                                        <p:tav tm="100000">
                                          <p:val>
                                            <p:strVal val="#ppt_x"/>
                                          </p:val>
                                        </p:tav>
                                      </p:tavLst>
                                    </p:anim>
                                    <p:anim calcmode="lin" valueType="num">
                                      <p:cBhvr>
                                        <p:cTn id="35" dur="500" fill="hold"/>
                                        <p:tgtEl>
                                          <p:spTgt spid="27"/>
                                        </p:tgtEl>
                                        <p:attrNameLst>
                                          <p:attrName>ppt_y</p:attrName>
                                        </p:attrNameLst>
                                      </p:cBhvr>
                                      <p:tavLst>
                                        <p:tav tm="0">
                                          <p:val>
                                            <p:strVal val="#ppt_y-#ppt_h/2"/>
                                          </p:val>
                                        </p:tav>
                                        <p:tav tm="100000">
                                          <p:val>
                                            <p:strVal val="#ppt_y"/>
                                          </p:val>
                                        </p:tav>
                                      </p:tavLst>
                                    </p:anim>
                                    <p:anim calcmode="lin" valueType="num">
                                      <p:cBhvr>
                                        <p:cTn id="36" dur="500" fill="hold"/>
                                        <p:tgtEl>
                                          <p:spTgt spid="27"/>
                                        </p:tgtEl>
                                        <p:attrNameLst>
                                          <p:attrName>ppt_w</p:attrName>
                                        </p:attrNameLst>
                                      </p:cBhvr>
                                      <p:tavLst>
                                        <p:tav tm="0">
                                          <p:val>
                                            <p:strVal val="#ppt_w"/>
                                          </p:val>
                                        </p:tav>
                                        <p:tav tm="100000">
                                          <p:val>
                                            <p:strVal val="#ppt_w"/>
                                          </p:val>
                                        </p:tav>
                                      </p:tavLst>
                                    </p:anim>
                                    <p:anim calcmode="lin" valueType="num">
                                      <p:cBhvr>
                                        <p:cTn id="37" dur="500" fill="hold"/>
                                        <p:tgtEl>
                                          <p:spTgt spid="27"/>
                                        </p:tgtEl>
                                        <p:attrNameLst>
                                          <p:attrName>ppt_h</p:attrName>
                                        </p:attrNameLst>
                                      </p:cBhvr>
                                      <p:tavLst>
                                        <p:tav tm="0">
                                          <p:val>
                                            <p:fltVal val="0.00000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65389"/>
                                        </p:tgtEl>
                                        <p:attrNameLst>
                                          <p:attrName>style.visibility</p:attrName>
                                        </p:attrNameLst>
                                      </p:cBhvr>
                                      <p:to>
                                        <p:strVal val="visible"/>
                                      </p:to>
                                    </p:set>
                                    <p:anim calcmode="lin" valueType="num">
                                      <p:cBhvr additive="base">
                                        <p:cTn id="42" dur="500" fill="hold"/>
                                        <p:tgtEl>
                                          <p:spTgt spid="565389"/>
                                        </p:tgtEl>
                                        <p:attrNameLst>
                                          <p:attrName>ppt_x</p:attrName>
                                        </p:attrNameLst>
                                      </p:cBhvr>
                                      <p:tavLst>
                                        <p:tav tm="0">
                                          <p:val>
                                            <p:strVal val="1+#ppt_w/2"/>
                                          </p:val>
                                        </p:tav>
                                        <p:tav tm="100000">
                                          <p:val>
                                            <p:strVal val="#ppt_x"/>
                                          </p:val>
                                        </p:tav>
                                      </p:tavLst>
                                    </p:anim>
                                    <p:anim calcmode="lin" valueType="num">
                                      <p:cBhvr additive="base">
                                        <p:cTn id="43" dur="500" fill="hold"/>
                                        <p:tgtEl>
                                          <p:spTgt spid="56538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565402"/>
                                        </p:tgtEl>
                                        <p:attrNameLst>
                                          <p:attrName>style.visibility</p:attrName>
                                        </p:attrNameLst>
                                      </p:cBhvr>
                                      <p:to>
                                        <p:strVal val="visible"/>
                                      </p:to>
                                    </p:set>
                                    <p:anim calcmode="lin" valueType="num">
                                      <p:cBhvr additive="base">
                                        <p:cTn id="48" dur="500" fill="hold"/>
                                        <p:tgtEl>
                                          <p:spTgt spid="565402"/>
                                        </p:tgtEl>
                                        <p:attrNameLst>
                                          <p:attrName>ppt_x</p:attrName>
                                        </p:attrNameLst>
                                      </p:cBhvr>
                                      <p:tavLst>
                                        <p:tav tm="0">
                                          <p:val>
                                            <p:strVal val="1+#ppt_w/2"/>
                                          </p:val>
                                        </p:tav>
                                        <p:tav tm="100000">
                                          <p:val>
                                            <p:strVal val="#ppt_x"/>
                                          </p:val>
                                        </p:tav>
                                      </p:tavLst>
                                    </p:anim>
                                    <p:anim calcmode="lin" valueType="num">
                                      <p:cBhvr additive="base">
                                        <p:cTn id="49" dur="500" fill="hold"/>
                                        <p:tgtEl>
                                          <p:spTgt spid="56540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65378"/>
                                        </p:tgtEl>
                                        <p:attrNameLst>
                                          <p:attrName>style.visibility</p:attrName>
                                        </p:attrNameLst>
                                      </p:cBhvr>
                                      <p:to>
                                        <p:strVal val="visible"/>
                                      </p:to>
                                    </p:set>
                                    <p:anim calcmode="lin" valueType="num">
                                      <p:cBhvr additive="base">
                                        <p:cTn id="54" dur="500" fill="hold"/>
                                        <p:tgtEl>
                                          <p:spTgt spid="565378"/>
                                        </p:tgtEl>
                                        <p:attrNameLst>
                                          <p:attrName>ppt_x</p:attrName>
                                        </p:attrNameLst>
                                      </p:cBhvr>
                                      <p:tavLst>
                                        <p:tav tm="0">
                                          <p:val>
                                            <p:strVal val="#ppt_x"/>
                                          </p:val>
                                        </p:tav>
                                        <p:tav tm="100000">
                                          <p:val>
                                            <p:strVal val="#ppt_x"/>
                                          </p:val>
                                        </p:tav>
                                      </p:tavLst>
                                    </p:anim>
                                    <p:anim calcmode="lin" valueType="num">
                                      <p:cBhvr additive="base">
                                        <p:cTn id="55" dur="500" fill="hold"/>
                                        <p:tgtEl>
                                          <p:spTgt spid="5653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9050</Words>
  <Application>WPS 演示</Application>
  <PresentationFormat>全屏显示(4:3)</PresentationFormat>
  <Paragraphs>358</Paragraphs>
  <Slides>55</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55</vt:i4>
      </vt:variant>
    </vt:vector>
  </HeadingPairs>
  <TitlesOfParts>
    <vt:vector size="77" baseType="lpstr">
      <vt:lpstr>Arial</vt:lpstr>
      <vt:lpstr>宋体</vt:lpstr>
      <vt:lpstr>Wingdings</vt:lpstr>
      <vt:lpstr>华文细黑</vt:lpstr>
      <vt:lpstr>黑体</vt:lpstr>
      <vt:lpstr>Times New Roman</vt:lpstr>
      <vt:lpstr>华文细黑</vt:lpstr>
      <vt:lpstr>微软雅黑</vt:lpstr>
      <vt:lpstr>Gulim</vt:lpstr>
      <vt:lpstr>Malgun Gothic</vt:lpstr>
      <vt:lpstr>Arial Unicode MS</vt:lpstr>
      <vt:lpstr>MingLiU</vt:lpstr>
      <vt:lpstr>MingLiU-ExtB</vt:lpstr>
      <vt:lpstr>Helvetica</vt:lpstr>
      <vt:lpstr>Tahoma</vt:lpstr>
      <vt:lpstr>Arial Black</vt:lpstr>
      <vt:lpstr>Palatino-Roman</vt:lpstr>
      <vt:lpstr>Times</vt:lpstr>
      <vt:lpstr>Calibri Light</vt:lpstr>
      <vt:lpstr>Calibri</vt:lpstr>
      <vt:lpstr>楷体</vt:lpstr>
      <vt:lpstr>Office 主题</vt:lpstr>
      <vt:lpstr>PowerPoint 演示文稿</vt:lpstr>
      <vt:lpstr>Outline</vt:lpstr>
      <vt:lpstr>PowerPoint 演示文稿</vt:lpstr>
      <vt:lpstr>PowerPoint 演示文稿</vt:lpstr>
      <vt:lpstr>Affinity-based Methods to study/identify protein-protein interactions</vt:lpstr>
      <vt:lpstr>1 Tags Pull-Down              ---GST, His, Flag, HaloTag™</vt:lpstr>
      <vt:lpstr>The Pull Down Method</vt:lpstr>
      <vt:lpstr>GST-pull down assays — GTH(glutathione)-GST(glutathione S-transferase) binding</vt:lpstr>
      <vt:lpstr>GST-pull down assays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Troubleshooting</vt:lpstr>
      <vt:lpstr>Reducing Non-Specific Interactions GST Pull Down Example</vt:lpstr>
      <vt:lpstr>Reducing Non-Specific Interactions GST Pull Down Example</vt:lpstr>
      <vt:lpstr>2  Far-western analysis</vt:lpstr>
      <vt:lpstr>Far-western analysis</vt:lpstr>
      <vt:lpstr>Far-Western Analysis</vt:lpstr>
      <vt:lpstr>Co-Immunoprecipitation  ---In vivo or in vitro</vt:lpstr>
      <vt:lpstr>Principle</vt:lpstr>
      <vt:lpstr>Things should be considered</vt:lpstr>
      <vt:lpstr>Require several rounds of precipitation with different antibodies</vt:lpstr>
      <vt:lpstr>PowerPoint 演示文稿</vt:lpstr>
      <vt:lpstr>DNA-protein interaction</vt:lpstr>
      <vt:lpstr>PowerPoint 演示文稿</vt:lpstr>
      <vt:lpstr>Chromatin immunoprecipitation (ChIP)</vt:lpstr>
      <vt:lpstr>4  Protein Affinity Chromatography</vt:lpstr>
      <vt:lpstr>One-step affinity purification</vt:lpstr>
      <vt:lpstr>Tandem Affinity Purification (TAP)</vt:lpstr>
      <vt:lpstr>Tandem Affinity Purification (TAP)           --Two-step affinity purification</vt:lpstr>
      <vt:lpstr>Tandem Affinity Purification-Mass</vt:lpstr>
      <vt:lpstr>PowerPoint 演示文稿</vt:lpstr>
      <vt:lpstr>PowerPoint 演示文稿</vt:lpstr>
      <vt:lpstr>TAP-MS (Tandem Affinity Purification-Mass Spectrometry)</vt:lpstr>
      <vt:lpstr>PowerPoint 演示文稿</vt:lpstr>
      <vt:lpstr>PowerPoint 演示文稿</vt:lpstr>
      <vt:lpstr>PowerPoint 演示文稿</vt:lpstr>
      <vt:lpstr>PowerPoint 演示文稿</vt:lpstr>
      <vt:lpstr>PowerPoint 演示文稿</vt:lpstr>
      <vt:lpstr>Advantages </vt:lpstr>
      <vt:lpstr>Disadvantages</vt:lpstr>
      <vt:lpstr>Differences and similarities  between Y2H and MS-TAP</vt:lpstr>
      <vt:lpstr>Modifications of TAP  </vt:lpstr>
      <vt:lpstr>iTAP strategy</vt:lpstr>
      <vt:lpstr>Purification of the Drosophila exosome</vt:lpstr>
      <vt:lpstr>iTAP strategy</vt:lpstr>
      <vt:lpstr>The Split TAP Tag </vt:lpstr>
      <vt:lpstr>The Subtraction TAP</vt:lpstr>
      <vt:lpstr>PowerPoint 演示文稿</vt:lpstr>
      <vt:lpstr>思考题</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Tomgu</cp:lastModifiedBy>
  <cp:revision>1021</cp:revision>
  <dcterms:created xsi:type="dcterms:W3CDTF">2007-01-09T04:58:00Z</dcterms:created>
  <dcterms:modified xsi:type="dcterms:W3CDTF">2019-05-02T16:31:24Z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2052-11.3.0.8513</vt:lpwstr>
  </property>
  <property fmtid="{D5CDD505-2E9C-101B-9397-08002B2CF9AE}" pid="3" name="KSORubyTemplateID">
    <vt:lpwstr>8</vt:lpwstr>
  </property>
</Properties>
</file>